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media/image18.jpg" ContentType="image/pn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Lst>
  <p:sldSz cx="12192000" cy="6858000"/>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90"/>
    <p:restoredTop sz="94694"/>
  </p:normalViewPr>
  <p:slideViewPr>
    <p:cSldViewPr snapToGrid="0">
      <p:cViewPr varScale="1">
        <p:scale>
          <a:sx n="90" d="100"/>
          <a:sy n="90" d="100"/>
        </p:scale>
        <p:origin x="232" y="8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Hoja1!$B$1</c:f>
              <c:strCache>
                <c:ptCount val="1"/>
                <c:pt idx="0">
                  <c:v>Administrativos</c:v>
                </c:pt>
              </c:strCache>
            </c:strRef>
          </c:tx>
          <c:spPr>
            <a:solidFill>
              <a:schemeClr val="accent1"/>
            </a:solidFill>
            <a:ln>
              <a:noFill/>
            </a:ln>
            <a:effectLst/>
          </c:spPr>
          <c:invertIfNegative val="0"/>
          <c:cat>
            <c:strRef>
              <c:f>Hoja1!$A$2:$A$3</c:f>
              <c:strCache>
                <c:ptCount val="2"/>
                <c:pt idx="0">
                  <c:v>Agrupados</c:v>
                </c:pt>
                <c:pt idx="1">
                  <c:v>No agrupados</c:v>
                </c:pt>
              </c:strCache>
            </c:strRef>
          </c:cat>
          <c:val>
            <c:numRef>
              <c:f>Hoja1!$B$2:$B$3</c:f>
              <c:numCache>
                <c:formatCode>0%</c:formatCode>
                <c:ptCount val="2"/>
                <c:pt idx="0">
                  <c:v>0.28999999999999998</c:v>
                </c:pt>
                <c:pt idx="1">
                  <c:v>0.28999999999999998</c:v>
                </c:pt>
              </c:numCache>
            </c:numRef>
          </c:val>
          <c:extLst>
            <c:ext xmlns:c16="http://schemas.microsoft.com/office/drawing/2014/chart" uri="{C3380CC4-5D6E-409C-BE32-E72D297353CC}">
              <c16:uniqueId val="{00000000-CB65-0C47-99A8-C579DA7A1536}"/>
            </c:ext>
          </c:extLst>
        </c:ser>
        <c:ser>
          <c:idx val="1"/>
          <c:order val="1"/>
          <c:tx>
            <c:strRef>
              <c:f>Hoja1!$C$1</c:f>
              <c:strCache>
                <c:ptCount val="1"/>
                <c:pt idx="0">
                  <c:v>DDHH</c:v>
                </c:pt>
              </c:strCache>
            </c:strRef>
          </c:tx>
          <c:spPr>
            <a:solidFill>
              <a:schemeClr val="accent2"/>
            </a:solidFill>
            <a:ln>
              <a:noFill/>
            </a:ln>
            <a:effectLst/>
          </c:spPr>
          <c:invertIfNegative val="0"/>
          <c:cat>
            <c:strRef>
              <c:f>Hoja1!$A$2:$A$3</c:f>
              <c:strCache>
                <c:ptCount val="2"/>
                <c:pt idx="0">
                  <c:v>Agrupados</c:v>
                </c:pt>
                <c:pt idx="1">
                  <c:v>No agrupados</c:v>
                </c:pt>
              </c:strCache>
            </c:strRef>
          </c:cat>
          <c:val>
            <c:numRef>
              <c:f>Hoja1!$C$2:$C$3</c:f>
              <c:numCache>
                <c:formatCode>0%</c:formatCode>
                <c:ptCount val="2"/>
                <c:pt idx="0">
                  <c:v>0.18</c:v>
                </c:pt>
                <c:pt idx="1">
                  <c:v>0.13</c:v>
                </c:pt>
              </c:numCache>
            </c:numRef>
          </c:val>
          <c:extLst>
            <c:ext xmlns:c16="http://schemas.microsoft.com/office/drawing/2014/chart" uri="{C3380CC4-5D6E-409C-BE32-E72D297353CC}">
              <c16:uniqueId val="{00000001-CB65-0C47-99A8-C579DA7A1536}"/>
            </c:ext>
          </c:extLst>
        </c:ser>
        <c:ser>
          <c:idx val="2"/>
          <c:order val="2"/>
          <c:tx>
            <c:strRef>
              <c:f>Hoja1!$D$1</c:f>
              <c:strCache>
                <c:ptCount val="1"/>
                <c:pt idx="0">
                  <c:v>Judiciales</c:v>
                </c:pt>
              </c:strCache>
            </c:strRef>
          </c:tx>
          <c:spPr>
            <a:solidFill>
              <a:schemeClr val="accent3"/>
            </a:solidFill>
            <a:ln>
              <a:noFill/>
            </a:ln>
            <a:effectLst/>
          </c:spPr>
          <c:invertIfNegative val="0"/>
          <c:cat>
            <c:strRef>
              <c:f>Hoja1!$A$2:$A$3</c:f>
              <c:strCache>
                <c:ptCount val="2"/>
                <c:pt idx="0">
                  <c:v>Agrupados</c:v>
                </c:pt>
                <c:pt idx="1">
                  <c:v>No agrupados</c:v>
                </c:pt>
              </c:strCache>
            </c:strRef>
          </c:cat>
          <c:val>
            <c:numRef>
              <c:f>Hoja1!$D$2:$D$3</c:f>
              <c:numCache>
                <c:formatCode>0%</c:formatCode>
                <c:ptCount val="2"/>
                <c:pt idx="0">
                  <c:v>7.0000000000000007E-2</c:v>
                </c:pt>
                <c:pt idx="1">
                  <c:v>0.05</c:v>
                </c:pt>
              </c:numCache>
            </c:numRef>
          </c:val>
          <c:extLst>
            <c:ext xmlns:c16="http://schemas.microsoft.com/office/drawing/2014/chart" uri="{C3380CC4-5D6E-409C-BE32-E72D297353CC}">
              <c16:uniqueId val="{00000002-CB65-0C47-99A8-C579DA7A1536}"/>
            </c:ext>
          </c:extLst>
        </c:ser>
        <c:ser>
          <c:idx val="3"/>
          <c:order val="3"/>
          <c:tx>
            <c:strRef>
              <c:f>Hoja1!$E$1</c:f>
              <c:strCache>
                <c:ptCount val="1"/>
                <c:pt idx="0">
                  <c:v>Personales</c:v>
                </c:pt>
              </c:strCache>
            </c:strRef>
          </c:tx>
          <c:spPr>
            <a:solidFill>
              <a:schemeClr val="accent4"/>
            </a:solidFill>
            <a:ln>
              <a:noFill/>
            </a:ln>
            <a:effectLst/>
          </c:spPr>
          <c:invertIfNegative val="0"/>
          <c:cat>
            <c:strRef>
              <c:f>Hoja1!$A$2:$A$3</c:f>
              <c:strCache>
                <c:ptCount val="2"/>
                <c:pt idx="0">
                  <c:v>Agrupados</c:v>
                </c:pt>
                <c:pt idx="1">
                  <c:v>No agrupados</c:v>
                </c:pt>
              </c:strCache>
            </c:strRef>
          </c:cat>
          <c:val>
            <c:numRef>
              <c:f>Hoja1!$E$2:$E$3</c:f>
              <c:numCache>
                <c:formatCode>0%</c:formatCode>
                <c:ptCount val="2"/>
                <c:pt idx="0">
                  <c:v>0.05</c:v>
                </c:pt>
                <c:pt idx="1">
                  <c:v>0.05</c:v>
                </c:pt>
              </c:numCache>
            </c:numRef>
          </c:val>
          <c:extLst>
            <c:ext xmlns:c16="http://schemas.microsoft.com/office/drawing/2014/chart" uri="{C3380CC4-5D6E-409C-BE32-E72D297353CC}">
              <c16:uniqueId val="{00000003-CB65-0C47-99A8-C579DA7A1536}"/>
            </c:ext>
          </c:extLst>
        </c:ser>
        <c:ser>
          <c:idx val="4"/>
          <c:order val="4"/>
          <c:tx>
            <c:strRef>
              <c:f>Hoja1!$F$1</c:f>
              <c:strCache>
                <c:ptCount val="1"/>
                <c:pt idx="0">
                  <c:v>Represivos</c:v>
                </c:pt>
              </c:strCache>
            </c:strRef>
          </c:tx>
          <c:spPr>
            <a:solidFill>
              <a:schemeClr val="accent5"/>
            </a:solidFill>
            <a:ln>
              <a:noFill/>
            </a:ln>
            <a:effectLst/>
          </c:spPr>
          <c:invertIfNegative val="0"/>
          <c:cat>
            <c:strRef>
              <c:f>Hoja1!$A$2:$A$3</c:f>
              <c:strCache>
                <c:ptCount val="2"/>
                <c:pt idx="0">
                  <c:v>Agrupados</c:v>
                </c:pt>
                <c:pt idx="1">
                  <c:v>No agrupados</c:v>
                </c:pt>
              </c:strCache>
            </c:strRef>
          </c:cat>
          <c:val>
            <c:numRef>
              <c:f>Hoja1!$F$2:$F$3</c:f>
              <c:numCache>
                <c:formatCode>0%</c:formatCode>
                <c:ptCount val="2"/>
                <c:pt idx="0">
                  <c:v>0.11</c:v>
                </c:pt>
                <c:pt idx="1">
                  <c:v>0.11</c:v>
                </c:pt>
              </c:numCache>
            </c:numRef>
          </c:val>
          <c:extLst>
            <c:ext xmlns:c16="http://schemas.microsoft.com/office/drawing/2014/chart" uri="{C3380CC4-5D6E-409C-BE32-E72D297353CC}">
              <c16:uniqueId val="{00000004-CB65-0C47-99A8-C579DA7A1536}"/>
            </c:ext>
          </c:extLst>
        </c:ser>
        <c:ser>
          <c:idx val="5"/>
          <c:order val="5"/>
          <c:tx>
            <c:strRef>
              <c:f>Hoja1!$G$1</c:f>
              <c:strCache>
                <c:ptCount val="1"/>
                <c:pt idx="0">
                  <c:v>Prensa</c:v>
                </c:pt>
              </c:strCache>
            </c:strRef>
          </c:tx>
          <c:spPr>
            <a:solidFill>
              <a:schemeClr val="accent6"/>
            </a:solidFill>
            <a:ln>
              <a:noFill/>
            </a:ln>
            <a:effectLst/>
          </c:spPr>
          <c:invertIfNegative val="0"/>
          <c:cat>
            <c:strRef>
              <c:f>Hoja1!$A$2:$A$3</c:f>
              <c:strCache>
                <c:ptCount val="2"/>
                <c:pt idx="0">
                  <c:v>Agrupados</c:v>
                </c:pt>
                <c:pt idx="1">
                  <c:v>No agrupados</c:v>
                </c:pt>
              </c:strCache>
            </c:strRef>
          </c:cat>
          <c:val>
            <c:numRef>
              <c:f>Hoja1!$G$2:$G$3</c:f>
              <c:numCache>
                <c:formatCode>0%</c:formatCode>
                <c:ptCount val="2"/>
                <c:pt idx="0">
                  <c:v>0.05</c:v>
                </c:pt>
                <c:pt idx="1">
                  <c:v>0.19</c:v>
                </c:pt>
              </c:numCache>
            </c:numRef>
          </c:val>
          <c:extLst>
            <c:ext xmlns:c16="http://schemas.microsoft.com/office/drawing/2014/chart" uri="{C3380CC4-5D6E-409C-BE32-E72D297353CC}">
              <c16:uniqueId val="{00000005-CB65-0C47-99A8-C579DA7A1536}"/>
            </c:ext>
          </c:extLst>
        </c:ser>
        <c:ser>
          <c:idx val="6"/>
          <c:order val="6"/>
          <c:tx>
            <c:strRef>
              <c:f>Hoja1!$H$1</c:f>
              <c:strCache>
                <c:ptCount val="1"/>
                <c:pt idx="0">
                  <c:v>Académica</c:v>
                </c:pt>
              </c:strCache>
            </c:strRef>
          </c:tx>
          <c:spPr>
            <a:solidFill>
              <a:schemeClr val="accent1">
                <a:lumMod val="60000"/>
              </a:schemeClr>
            </a:solidFill>
            <a:ln>
              <a:noFill/>
            </a:ln>
            <a:effectLst/>
          </c:spPr>
          <c:invertIfNegative val="0"/>
          <c:cat>
            <c:strRef>
              <c:f>Hoja1!$A$2:$A$3</c:f>
              <c:strCache>
                <c:ptCount val="2"/>
                <c:pt idx="0">
                  <c:v>Agrupados</c:v>
                </c:pt>
                <c:pt idx="1">
                  <c:v>No agrupados</c:v>
                </c:pt>
              </c:strCache>
            </c:strRef>
          </c:cat>
          <c:val>
            <c:numRef>
              <c:f>Hoja1!$H$2:$H$3</c:f>
              <c:numCache>
                <c:formatCode>0%</c:formatCode>
                <c:ptCount val="2"/>
                <c:pt idx="0">
                  <c:v>0.03</c:v>
                </c:pt>
                <c:pt idx="1">
                  <c:v>0.02</c:v>
                </c:pt>
              </c:numCache>
            </c:numRef>
          </c:val>
          <c:extLst>
            <c:ext xmlns:c16="http://schemas.microsoft.com/office/drawing/2014/chart" uri="{C3380CC4-5D6E-409C-BE32-E72D297353CC}">
              <c16:uniqueId val="{00000006-CB65-0C47-99A8-C579DA7A1536}"/>
            </c:ext>
          </c:extLst>
        </c:ser>
        <c:ser>
          <c:idx val="7"/>
          <c:order val="7"/>
          <c:tx>
            <c:strRef>
              <c:f>Hoja1!$I$1</c:f>
              <c:strCache>
                <c:ptCount val="1"/>
                <c:pt idx="0">
                  <c:v>Testimonios</c:v>
                </c:pt>
              </c:strCache>
            </c:strRef>
          </c:tx>
          <c:spPr>
            <a:solidFill>
              <a:schemeClr val="accent2">
                <a:lumMod val="60000"/>
              </a:schemeClr>
            </a:solidFill>
            <a:ln>
              <a:noFill/>
            </a:ln>
            <a:effectLst/>
          </c:spPr>
          <c:invertIfNegative val="0"/>
          <c:cat>
            <c:strRef>
              <c:f>Hoja1!$A$2:$A$3</c:f>
              <c:strCache>
                <c:ptCount val="2"/>
                <c:pt idx="0">
                  <c:v>Agrupados</c:v>
                </c:pt>
                <c:pt idx="1">
                  <c:v>No agrupados</c:v>
                </c:pt>
              </c:strCache>
            </c:strRef>
          </c:cat>
          <c:val>
            <c:numRef>
              <c:f>Hoja1!$I$2:$I$3</c:f>
              <c:numCache>
                <c:formatCode>0%</c:formatCode>
                <c:ptCount val="2"/>
                <c:pt idx="0">
                  <c:v>0.08</c:v>
                </c:pt>
                <c:pt idx="1">
                  <c:v>0.03</c:v>
                </c:pt>
              </c:numCache>
            </c:numRef>
          </c:val>
          <c:extLst>
            <c:ext xmlns:c16="http://schemas.microsoft.com/office/drawing/2014/chart" uri="{C3380CC4-5D6E-409C-BE32-E72D297353CC}">
              <c16:uniqueId val="{00000007-CB65-0C47-99A8-C579DA7A1536}"/>
            </c:ext>
          </c:extLst>
        </c:ser>
        <c:ser>
          <c:idx val="8"/>
          <c:order val="8"/>
          <c:tx>
            <c:strRef>
              <c:f>Hoja1!$J$1</c:f>
              <c:strCache>
                <c:ptCount val="1"/>
                <c:pt idx="0">
                  <c:v>Estrategia</c:v>
                </c:pt>
              </c:strCache>
            </c:strRef>
          </c:tx>
          <c:spPr>
            <a:solidFill>
              <a:schemeClr val="accent3">
                <a:lumMod val="60000"/>
              </a:schemeClr>
            </a:solidFill>
            <a:ln>
              <a:noFill/>
            </a:ln>
            <a:effectLst/>
          </c:spPr>
          <c:invertIfNegative val="0"/>
          <c:cat>
            <c:strRef>
              <c:f>Hoja1!$A$2:$A$3</c:f>
              <c:strCache>
                <c:ptCount val="2"/>
                <c:pt idx="0">
                  <c:v>Agrupados</c:v>
                </c:pt>
                <c:pt idx="1">
                  <c:v>No agrupados</c:v>
                </c:pt>
              </c:strCache>
            </c:strRef>
          </c:cat>
          <c:val>
            <c:numRef>
              <c:f>Hoja1!$J$2:$J$3</c:f>
              <c:numCache>
                <c:formatCode>0%</c:formatCode>
                <c:ptCount val="2"/>
                <c:pt idx="0">
                  <c:v>0.14000000000000001</c:v>
                </c:pt>
                <c:pt idx="1">
                  <c:v>0.13</c:v>
                </c:pt>
              </c:numCache>
            </c:numRef>
          </c:val>
          <c:extLst>
            <c:ext xmlns:c16="http://schemas.microsoft.com/office/drawing/2014/chart" uri="{C3380CC4-5D6E-409C-BE32-E72D297353CC}">
              <c16:uniqueId val="{00000008-CB65-0C47-99A8-C579DA7A1536}"/>
            </c:ext>
          </c:extLst>
        </c:ser>
        <c:dLbls>
          <c:showLegendKey val="0"/>
          <c:showVal val="0"/>
          <c:showCatName val="0"/>
          <c:showSerName val="0"/>
          <c:showPercent val="0"/>
          <c:showBubbleSize val="0"/>
        </c:dLbls>
        <c:gapWidth val="219"/>
        <c:overlap val="-27"/>
        <c:axId val="178822031"/>
        <c:axId val="178814127"/>
      </c:barChart>
      <c:catAx>
        <c:axId val="178822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178814127"/>
        <c:crosses val="autoZero"/>
        <c:auto val="1"/>
        <c:lblAlgn val="ctr"/>
        <c:lblOffset val="100"/>
        <c:noMultiLvlLbl val="0"/>
      </c:catAx>
      <c:valAx>
        <c:axId val="178814127"/>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crossAx val="17882203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C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F04C62-3F22-4A85-8799-10335D4DB18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54C765C-2F09-4295-9437-B8CEC56F503D}">
      <dgm:prSet/>
      <dgm:spPr/>
      <dgm:t>
        <a:bodyPr/>
        <a:lstStyle/>
        <a:p>
          <a:r>
            <a:rPr lang="es-CL" b="0" i="0"/>
            <a:t>El software de análisis de datos cualitativos debe facilitar eficazmente la codificación cualitativa. </a:t>
          </a:r>
          <a:endParaRPr lang="en-US"/>
        </a:p>
      </dgm:t>
    </dgm:pt>
    <dgm:pt modelId="{1794D80F-D051-46DA-9119-1CD0CCC8DC9F}" type="parTrans" cxnId="{0556CC64-65F6-4A64-BD20-2D334DB79A64}">
      <dgm:prSet/>
      <dgm:spPr/>
      <dgm:t>
        <a:bodyPr/>
        <a:lstStyle/>
        <a:p>
          <a:endParaRPr lang="en-US"/>
        </a:p>
      </dgm:t>
    </dgm:pt>
    <dgm:pt modelId="{4008D100-DFCD-412D-8570-649EEDA18177}" type="sibTrans" cxnId="{0556CC64-65F6-4A64-BD20-2D334DB79A64}">
      <dgm:prSet/>
      <dgm:spPr/>
      <dgm:t>
        <a:bodyPr/>
        <a:lstStyle/>
        <a:p>
          <a:endParaRPr lang="en-US"/>
        </a:p>
      </dgm:t>
    </dgm:pt>
    <dgm:pt modelId="{53EC82B4-A6EB-4746-B0A3-B7A9756EDB4D}">
      <dgm:prSet/>
      <dgm:spPr/>
      <dgm:t>
        <a:bodyPr/>
        <a:lstStyle/>
        <a:p>
          <a:r>
            <a:rPr lang="es-CL" b="0" i="0"/>
            <a:t>Los investigadores pueden elegir entre la codificación manual y la automatizada, en la que se pueden emplear herramientas para sugerir y aplicar códigos para ahorrar tiempo.</a:t>
          </a:r>
          <a:endParaRPr lang="en-US"/>
        </a:p>
      </dgm:t>
    </dgm:pt>
    <dgm:pt modelId="{C997E878-E067-432D-882E-674B9E084A6A}" type="parTrans" cxnId="{DDAA0837-C6EB-4C20-A0DB-4DFC15D060DF}">
      <dgm:prSet/>
      <dgm:spPr/>
      <dgm:t>
        <a:bodyPr/>
        <a:lstStyle/>
        <a:p>
          <a:endParaRPr lang="en-US"/>
        </a:p>
      </dgm:t>
    </dgm:pt>
    <dgm:pt modelId="{F15F4B69-867D-4CA8-BD74-4AB2E64BADBB}" type="sibTrans" cxnId="{DDAA0837-C6EB-4C20-A0DB-4DFC15D060DF}">
      <dgm:prSet/>
      <dgm:spPr/>
      <dgm:t>
        <a:bodyPr/>
        <a:lstStyle/>
        <a:p>
          <a:endParaRPr lang="en-US"/>
        </a:p>
      </dgm:t>
    </dgm:pt>
    <dgm:pt modelId="{D9C63024-E4DA-4DBD-AB49-0193C6B75703}" type="pres">
      <dgm:prSet presAssocID="{4AF04C62-3F22-4A85-8799-10335D4DB18B}" presName="root" presStyleCnt="0">
        <dgm:presLayoutVars>
          <dgm:dir/>
          <dgm:resizeHandles val="exact"/>
        </dgm:presLayoutVars>
      </dgm:prSet>
      <dgm:spPr/>
    </dgm:pt>
    <dgm:pt modelId="{8A21638F-B85F-410E-8FC7-387FFC0A3478}" type="pres">
      <dgm:prSet presAssocID="{154C765C-2F09-4295-9437-B8CEC56F503D}" presName="compNode" presStyleCnt="0"/>
      <dgm:spPr/>
    </dgm:pt>
    <dgm:pt modelId="{BE71442B-73B9-4223-8910-A0199C3AA936}" type="pres">
      <dgm:prSet presAssocID="{154C765C-2F09-4295-9437-B8CEC56F503D}" presName="bgRect" presStyleLbl="bgShp" presStyleIdx="0" presStyleCnt="2"/>
      <dgm:spPr/>
    </dgm:pt>
    <dgm:pt modelId="{63CF5202-899A-4A98-9100-8645A0285F71}" type="pres">
      <dgm:prSet presAssocID="{154C765C-2F09-4295-9437-B8CEC56F503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stadísticas"/>
        </a:ext>
      </dgm:extLst>
    </dgm:pt>
    <dgm:pt modelId="{F03ECAB5-27A3-443C-99B0-1D02A9382AC3}" type="pres">
      <dgm:prSet presAssocID="{154C765C-2F09-4295-9437-B8CEC56F503D}" presName="spaceRect" presStyleCnt="0"/>
      <dgm:spPr/>
    </dgm:pt>
    <dgm:pt modelId="{F566A85F-8E99-4673-BFA7-27D3FAAF4416}" type="pres">
      <dgm:prSet presAssocID="{154C765C-2F09-4295-9437-B8CEC56F503D}" presName="parTx" presStyleLbl="revTx" presStyleIdx="0" presStyleCnt="2">
        <dgm:presLayoutVars>
          <dgm:chMax val="0"/>
          <dgm:chPref val="0"/>
        </dgm:presLayoutVars>
      </dgm:prSet>
      <dgm:spPr/>
    </dgm:pt>
    <dgm:pt modelId="{FC864AE2-837D-40F1-BDF2-3284E4AB4569}" type="pres">
      <dgm:prSet presAssocID="{4008D100-DFCD-412D-8570-649EEDA18177}" presName="sibTrans" presStyleCnt="0"/>
      <dgm:spPr/>
    </dgm:pt>
    <dgm:pt modelId="{E6A31B8E-9C1C-4DC3-809C-F062B5715D62}" type="pres">
      <dgm:prSet presAssocID="{53EC82B4-A6EB-4746-B0A3-B7A9756EDB4D}" presName="compNode" presStyleCnt="0"/>
      <dgm:spPr/>
    </dgm:pt>
    <dgm:pt modelId="{200F7EAC-26AB-4FD4-BFF1-FD893E536E36}" type="pres">
      <dgm:prSet presAssocID="{53EC82B4-A6EB-4746-B0A3-B7A9756EDB4D}" presName="bgRect" presStyleLbl="bgShp" presStyleIdx="1" presStyleCnt="2"/>
      <dgm:spPr/>
    </dgm:pt>
    <dgm:pt modelId="{59D13F15-1DC3-45EB-87E6-1FDB35FDF581}" type="pres">
      <dgm:prSet presAssocID="{53EC82B4-A6EB-4746-B0A3-B7A9756EDB4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B3D0AD8E-DC89-4A94-B732-4806FBFFC2C4}" type="pres">
      <dgm:prSet presAssocID="{53EC82B4-A6EB-4746-B0A3-B7A9756EDB4D}" presName="spaceRect" presStyleCnt="0"/>
      <dgm:spPr/>
    </dgm:pt>
    <dgm:pt modelId="{DDE5BDFD-64C9-454B-9858-F748DF6E9B54}" type="pres">
      <dgm:prSet presAssocID="{53EC82B4-A6EB-4746-B0A3-B7A9756EDB4D}" presName="parTx" presStyleLbl="revTx" presStyleIdx="1" presStyleCnt="2">
        <dgm:presLayoutVars>
          <dgm:chMax val="0"/>
          <dgm:chPref val="0"/>
        </dgm:presLayoutVars>
      </dgm:prSet>
      <dgm:spPr/>
    </dgm:pt>
  </dgm:ptLst>
  <dgm:cxnLst>
    <dgm:cxn modelId="{8520D434-DBE6-4E1A-ABB4-4B6053B0F61A}" type="presOf" srcId="{154C765C-2F09-4295-9437-B8CEC56F503D}" destId="{F566A85F-8E99-4673-BFA7-27D3FAAF4416}" srcOrd="0" destOrd="0" presId="urn:microsoft.com/office/officeart/2018/2/layout/IconVerticalSolidList"/>
    <dgm:cxn modelId="{DDAA0837-C6EB-4C20-A0DB-4DFC15D060DF}" srcId="{4AF04C62-3F22-4A85-8799-10335D4DB18B}" destId="{53EC82B4-A6EB-4746-B0A3-B7A9756EDB4D}" srcOrd="1" destOrd="0" parTransId="{C997E878-E067-432D-882E-674B9E084A6A}" sibTransId="{F15F4B69-867D-4CA8-BD74-4AB2E64BADBB}"/>
    <dgm:cxn modelId="{4970EA55-A361-412B-AB2F-D8599F70B44C}" type="presOf" srcId="{53EC82B4-A6EB-4746-B0A3-B7A9756EDB4D}" destId="{DDE5BDFD-64C9-454B-9858-F748DF6E9B54}" srcOrd="0" destOrd="0" presId="urn:microsoft.com/office/officeart/2018/2/layout/IconVerticalSolidList"/>
    <dgm:cxn modelId="{0556CC64-65F6-4A64-BD20-2D334DB79A64}" srcId="{4AF04C62-3F22-4A85-8799-10335D4DB18B}" destId="{154C765C-2F09-4295-9437-B8CEC56F503D}" srcOrd="0" destOrd="0" parTransId="{1794D80F-D051-46DA-9119-1CD0CCC8DC9F}" sibTransId="{4008D100-DFCD-412D-8570-649EEDA18177}"/>
    <dgm:cxn modelId="{AC471A6F-2E40-49D7-A295-89F8F37FC2B9}" type="presOf" srcId="{4AF04C62-3F22-4A85-8799-10335D4DB18B}" destId="{D9C63024-E4DA-4DBD-AB49-0193C6B75703}" srcOrd="0" destOrd="0" presId="urn:microsoft.com/office/officeart/2018/2/layout/IconVerticalSolidList"/>
    <dgm:cxn modelId="{B006AA77-5F19-4E7E-B7A1-7DB525D3C559}" type="presParOf" srcId="{D9C63024-E4DA-4DBD-AB49-0193C6B75703}" destId="{8A21638F-B85F-410E-8FC7-387FFC0A3478}" srcOrd="0" destOrd="0" presId="urn:microsoft.com/office/officeart/2018/2/layout/IconVerticalSolidList"/>
    <dgm:cxn modelId="{AC54174A-E243-498E-9675-839D727947B3}" type="presParOf" srcId="{8A21638F-B85F-410E-8FC7-387FFC0A3478}" destId="{BE71442B-73B9-4223-8910-A0199C3AA936}" srcOrd="0" destOrd="0" presId="urn:microsoft.com/office/officeart/2018/2/layout/IconVerticalSolidList"/>
    <dgm:cxn modelId="{BB8ED5FB-F5DE-4778-861E-398088C2B1E8}" type="presParOf" srcId="{8A21638F-B85F-410E-8FC7-387FFC0A3478}" destId="{63CF5202-899A-4A98-9100-8645A0285F71}" srcOrd="1" destOrd="0" presId="urn:microsoft.com/office/officeart/2018/2/layout/IconVerticalSolidList"/>
    <dgm:cxn modelId="{BCA8FFD7-10C4-4BB5-B3D2-9A5ECDC0D710}" type="presParOf" srcId="{8A21638F-B85F-410E-8FC7-387FFC0A3478}" destId="{F03ECAB5-27A3-443C-99B0-1D02A9382AC3}" srcOrd="2" destOrd="0" presId="urn:microsoft.com/office/officeart/2018/2/layout/IconVerticalSolidList"/>
    <dgm:cxn modelId="{A68A3D72-2005-4DF1-8C2C-86FF9B089579}" type="presParOf" srcId="{8A21638F-B85F-410E-8FC7-387FFC0A3478}" destId="{F566A85F-8E99-4673-BFA7-27D3FAAF4416}" srcOrd="3" destOrd="0" presId="urn:microsoft.com/office/officeart/2018/2/layout/IconVerticalSolidList"/>
    <dgm:cxn modelId="{B3E61267-1E68-4F45-9AA2-3E7B6D4F8628}" type="presParOf" srcId="{D9C63024-E4DA-4DBD-AB49-0193C6B75703}" destId="{FC864AE2-837D-40F1-BDF2-3284E4AB4569}" srcOrd="1" destOrd="0" presId="urn:microsoft.com/office/officeart/2018/2/layout/IconVerticalSolidList"/>
    <dgm:cxn modelId="{7488595D-1EFB-48B5-806E-98E051A6486F}" type="presParOf" srcId="{D9C63024-E4DA-4DBD-AB49-0193C6B75703}" destId="{E6A31B8E-9C1C-4DC3-809C-F062B5715D62}" srcOrd="2" destOrd="0" presId="urn:microsoft.com/office/officeart/2018/2/layout/IconVerticalSolidList"/>
    <dgm:cxn modelId="{A31D241E-2D80-46C5-A125-CA3AA47226C6}" type="presParOf" srcId="{E6A31B8E-9C1C-4DC3-809C-F062B5715D62}" destId="{200F7EAC-26AB-4FD4-BFF1-FD893E536E36}" srcOrd="0" destOrd="0" presId="urn:microsoft.com/office/officeart/2018/2/layout/IconVerticalSolidList"/>
    <dgm:cxn modelId="{75FB7275-2AD8-4052-8343-CF423D6D7DB9}" type="presParOf" srcId="{E6A31B8E-9C1C-4DC3-809C-F062B5715D62}" destId="{59D13F15-1DC3-45EB-87E6-1FDB35FDF581}" srcOrd="1" destOrd="0" presId="urn:microsoft.com/office/officeart/2018/2/layout/IconVerticalSolidList"/>
    <dgm:cxn modelId="{3FB63D9C-3F99-483D-83F5-AC141A010766}" type="presParOf" srcId="{E6A31B8E-9C1C-4DC3-809C-F062B5715D62}" destId="{B3D0AD8E-DC89-4A94-B732-4806FBFFC2C4}" srcOrd="2" destOrd="0" presId="urn:microsoft.com/office/officeart/2018/2/layout/IconVerticalSolidList"/>
    <dgm:cxn modelId="{D535E8D3-7BB2-48A8-B47D-7FD406BBB0C9}" type="presParOf" srcId="{E6A31B8E-9C1C-4DC3-809C-F062B5715D62}" destId="{DDE5BDFD-64C9-454B-9858-F748DF6E9B5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71442B-73B9-4223-8910-A0199C3AA936}">
      <dsp:nvSpPr>
        <dsp:cNvPr id="0" name=""/>
        <dsp:cNvSpPr/>
      </dsp:nvSpPr>
      <dsp:spPr>
        <a:xfrm>
          <a:off x="0" y="867270"/>
          <a:ext cx="5980170" cy="1601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CF5202-899A-4A98-9100-8645A0285F71}">
      <dsp:nvSpPr>
        <dsp:cNvPr id="0" name=""/>
        <dsp:cNvSpPr/>
      </dsp:nvSpPr>
      <dsp:spPr>
        <a:xfrm>
          <a:off x="484337" y="1227521"/>
          <a:ext cx="880613" cy="8806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66A85F-8E99-4673-BFA7-27D3FAAF4416}">
      <dsp:nvSpPr>
        <dsp:cNvPr id="0" name=""/>
        <dsp:cNvSpPr/>
      </dsp:nvSpPr>
      <dsp:spPr>
        <a:xfrm>
          <a:off x="1849287" y="867270"/>
          <a:ext cx="4130882" cy="1601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451" tIns="169451" rIns="169451" bIns="169451" numCol="1" spcCol="1270" anchor="ctr" anchorCtr="0">
          <a:noAutofit/>
        </a:bodyPr>
        <a:lstStyle/>
        <a:p>
          <a:pPr marL="0" lvl="0" indent="0" algn="l" defTabSz="755650">
            <a:lnSpc>
              <a:spcPct val="90000"/>
            </a:lnSpc>
            <a:spcBef>
              <a:spcPct val="0"/>
            </a:spcBef>
            <a:spcAft>
              <a:spcPct val="35000"/>
            </a:spcAft>
            <a:buNone/>
          </a:pPr>
          <a:r>
            <a:rPr lang="es-CL" sz="1700" b="0" i="0" kern="1200"/>
            <a:t>El software de análisis de datos cualitativos debe facilitar eficazmente la codificación cualitativa. </a:t>
          </a:r>
          <a:endParaRPr lang="en-US" sz="1700" kern="1200"/>
        </a:p>
      </dsp:txBody>
      <dsp:txXfrm>
        <a:off x="1849287" y="867270"/>
        <a:ext cx="4130882" cy="1601115"/>
      </dsp:txXfrm>
    </dsp:sp>
    <dsp:sp modelId="{200F7EAC-26AB-4FD4-BFF1-FD893E536E36}">
      <dsp:nvSpPr>
        <dsp:cNvPr id="0" name=""/>
        <dsp:cNvSpPr/>
      </dsp:nvSpPr>
      <dsp:spPr>
        <a:xfrm>
          <a:off x="0" y="2868664"/>
          <a:ext cx="5980170" cy="16011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D13F15-1DC3-45EB-87E6-1FDB35FDF581}">
      <dsp:nvSpPr>
        <dsp:cNvPr id="0" name=""/>
        <dsp:cNvSpPr/>
      </dsp:nvSpPr>
      <dsp:spPr>
        <a:xfrm>
          <a:off x="484337" y="3228915"/>
          <a:ext cx="880613" cy="8806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E5BDFD-64C9-454B-9858-F748DF6E9B54}">
      <dsp:nvSpPr>
        <dsp:cNvPr id="0" name=""/>
        <dsp:cNvSpPr/>
      </dsp:nvSpPr>
      <dsp:spPr>
        <a:xfrm>
          <a:off x="1849287" y="2868664"/>
          <a:ext cx="4130882" cy="16011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451" tIns="169451" rIns="169451" bIns="169451" numCol="1" spcCol="1270" anchor="ctr" anchorCtr="0">
          <a:noAutofit/>
        </a:bodyPr>
        <a:lstStyle/>
        <a:p>
          <a:pPr marL="0" lvl="0" indent="0" algn="l" defTabSz="755650">
            <a:lnSpc>
              <a:spcPct val="90000"/>
            </a:lnSpc>
            <a:spcBef>
              <a:spcPct val="0"/>
            </a:spcBef>
            <a:spcAft>
              <a:spcPct val="35000"/>
            </a:spcAft>
            <a:buNone/>
          </a:pPr>
          <a:r>
            <a:rPr lang="es-CL" sz="1700" b="0" i="0" kern="1200"/>
            <a:t>Los investigadores pueden elegir entre la codificación manual y la automatizada, en la que se pueden emplear herramientas para sugerir y aplicar códigos para ahorrar tiempo.</a:t>
          </a:r>
          <a:endParaRPr lang="en-US" sz="1700" kern="1200"/>
        </a:p>
      </dsp:txBody>
      <dsp:txXfrm>
        <a:off x="1849287" y="2868664"/>
        <a:ext cx="4130882" cy="160111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5B1AB-48B7-2346-AF7B-E14667FF4008}" type="datetimeFigureOut">
              <a:rPr lang="es-CL" smtClean="0"/>
              <a:t>16-01-24</a:t>
            </a:fld>
            <a:endParaRPr lang="es-C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s-C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1DB33-CD8D-D248-A8BE-9BB081B99029}" type="slidenum">
              <a:rPr lang="es-CL" smtClean="0"/>
              <a:t>‹Nº›</a:t>
            </a:fld>
            <a:endParaRPr lang="es-CL"/>
          </a:p>
        </p:txBody>
      </p:sp>
    </p:spTree>
    <p:extLst>
      <p:ext uri="{BB962C8B-B14F-4D97-AF65-F5344CB8AC3E}">
        <p14:creationId xmlns:p14="http://schemas.microsoft.com/office/powerpoint/2010/main" val="4077954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5"/>
          </p:nvPr>
        </p:nvSpPr>
        <p:spPr/>
        <p:txBody>
          <a:bodyPr/>
          <a:lstStyle/>
          <a:p>
            <a:fld id="{7601DB33-CD8D-D248-A8BE-9BB081B99029}" type="slidenum">
              <a:rPr lang="es-CL" smtClean="0"/>
              <a:t>34</a:t>
            </a:fld>
            <a:endParaRPr lang="es-CL"/>
          </a:p>
        </p:txBody>
      </p:sp>
    </p:spTree>
    <p:extLst>
      <p:ext uri="{BB962C8B-B14F-4D97-AF65-F5344CB8AC3E}">
        <p14:creationId xmlns:p14="http://schemas.microsoft.com/office/powerpoint/2010/main" val="1762036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1/16/24</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‹Nº›</a:t>
            </a:fld>
            <a:endParaRPr lang="en-US" sz="1000" dirty="0"/>
          </a:p>
        </p:txBody>
      </p:sp>
    </p:spTree>
    <p:extLst>
      <p:ext uri="{BB962C8B-B14F-4D97-AF65-F5344CB8AC3E}">
        <p14:creationId xmlns:p14="http://schemas.microsoft.com/office/powerpoint/2010/main" val="20839865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1/16/24</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‹Nº›</a:t>
            </a:fld>
            <a:endParaRPr lang="en-US"/>
          </a:p>
        </p:txBody>
      </p:sp>
    </p:spTree>
    <p:extLst>
      <p:ext uri="{BB962C8B-B14F-4D97-AF65-F5344CB8AC3E}">
        <p14:creationId xmlns:p14="http://schemas.microsoft.com/office/powerpoint/2010/main" val="3845239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1/16/24</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‹Nº›</a:t>
            </a:fld>
            <a:endParaRPr lang="en-US"/>
          </a:p>
        </p:txBody>
      </p:sp>
    </p:spTree>
    <p:extLst>
      <p:ext uri="{BB962C8B-B14F-4D97-AF65-F5344CB8AC3E}">
        <p14:creationId xmlns:p14="http://schemas.microsoft.com/office/powerpoint/2010/main" val="214674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1/16/24</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‹Nº›</a:t>
            </a:fld>
            <a:endParaRPr lang="en-US"/>
          </a:p>
        </p:txBody>
      </p:sp>
    </p:spTree>
    <p:extLst>
      <p:ext uri="{BB962C8B-B14F-4D97-AF65-F5344CB8AC3E}">
        <p14:creationId xmlns:p14="http://schemas.microsoft.com/office/powerpoint/2010/main" val="4258830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1/16/24</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‹Nº›</a:t>
            </a:fld>
            <a:endParaRPr lang="en-US"/>
          </a:p>
        </p:txBody>
      </p:sp>
    </p:spTree>
    <p:extLst>
      <p:ext uri="{BB962C8B-B14F-4D97-AF65-F5344CB8AC3E}">
        <p14:creationId xmlns:p14="http://schemas.microsoft.com/office/powerpoint/2010/main" val="4007122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1/16/24</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‹Nº›</a:t>
            </a:fld>
            <a:endParaRPr lang="en-US" dirty="0"/>
          </a:p>
        </p:txBody>
      </p:sp>
    </p:spTree>
    <p:extLst>
      <p:ext uri="{BB962C8B-B14F-4D97-AF65-F5344CB8AC3E}">
        <p14:creationId xmlns:p14="http://schemas.microsoft.com/office/powerpoint/2010/main" val="1683424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1/16/24</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‹Nº›</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2531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1/16/24</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‹Nº›</a:t>
            </a:fld>
            <a:endParaRPr lang="en-US"/>
          </a:p>
        </p:txBody>
      </p:sp>
    </p:spTree>
    <p:extLst>
      <p:ext uri="{BB962C8B-B14F-4D97-AF65-F5344CB8AC3E}">
        <p14:creationId xmlns:p14="http://schemas.microsoft.com/office/powerpoint/2010/main" val="991595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1/16/24</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‹Nº›</a:t>
            </a:fld>
            <a:endParaRPr lang="en-US"/>
          </a:p>
        </p:txBody>
      </p:sp>
    </p:spTree>
    <p:extLst>
      <p:ext uri="{BB962C8B-B14F-4D97-AF65-F5344CB8AC3E}">
        <p14:creationId xmlns:p14="http://schemas.microsoft.com/office/powerpoint/2010/main" val="10796271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1/16/24</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‹Nº›</a:t>
            </a:fld>
            <a:endParaRPr lang="en-US"/>
          </a:p>
        </p:txBody>
      </p:sp>
    </p:spTree>
    <p:extLst>
      <p:ext uri="{BB962C8B-B14F-4D97-AF65-F5344CB8AC3E}">
        <p14:creationId xmlns:p14="http://schemas.microsoft.com/office/powerpoint/2010/main" val="125158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1/16/24</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‹Nº›</a:t>
            </a:fld>
            <a:endParaRPr lang="en-US"/>
          </a:p>
        </p:txBody>
      </p:sp>
    </p:spTree>
    <p:extLst>
      <p:ext uri="{BB962C8B-B14F-4D97-AF65-F5344CB8AC3E}">
        <p14:creationId xmlns:p14="http://schemas.microsoft.com/office/powerpoint/2010/main" val="2929795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1/16/24</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‹Nº›</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5302066"/>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rqueologiaenred.paleorama.es/2017/11/la-necropolis-megalitica-de-panoria.html" TargetMode="External"/><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www.tn8.tv/america-latina/520887-chile-nuevo-hecho-de-abuso-policial-por-carabineros/" TargetMode="External"/><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radio.uchile.cl/2021/08/30/la-memoria-desde-las-raices-las-experiencias-de-familiares-de-detenidos-desaparecidos/" TargetMode="External"/><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rockcontent.com/es/blog/revision-literaria/" TargetMode="External"/><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hysics.stackexchange.com/questions/266804/in-which-pattern-does-the-individual-particles-move-in-a-longitudinal-wave/269073" TargetMode="External"/><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hyperlink" Target="https://creativecommons.org/licenses/by-sa/3.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youtube.com/user/atlasti01" TargetMode="External"/><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conceptodefinicion.de/concepto/"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pinterest.com/pin/526499012658434801/" TargetMode="External"/><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gvcult.blogosfera.uol.com.br/2020/01/21/desviodivergencia-ihoward-becker-classico-da-sociologia-norte-americana/" TargetMode="External"/><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fiodevida.com/como-destacar-texto-no-windows-10-mail/"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indhciudadano.indh.cl/informe-anual-de-ddhh-2018/" TargetMode="External"/><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npocomascadadia.blogspot.com/2013/09/unos-posits.html" TargetMode="External"/><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creativecommons.org/licenses/by-nc-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nfoycultura.com/tipos-de-graficas/" TargetMode="External"/><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9A9CAE3-291A-0897-83A6-722445CEA558}"/>
              </a:ext>
            </a:extLst>
          </p:cNvPr>
          <p:cNvSpPr>
            <a:spLocks noGrp="1"/>
          </p:cNvSpPr>
          <p:nvPr>
            <p:ph type="ctrTitle"/>
          </p:nvPr>
        </p:nvSpPr>
        <p:spPr>
          <a:xfrm>
            <a:off x="6047980" y="1030406"/>
            <a:ext cx="5068121" cy="3506879"/>
          </a:xfrm>
        </p:spPr>
        <p:txBody>
          <a:bodyPr anchor="ctr">
            <a:normAutofit/>
          </a:bodyPr>
          <a:lstStyle/>
          <a:p>
            <a:pPr algn="l"/>
            <a:r>
              <a:rPr lang="es-CL" sz="4200"/>
              <a:t>CODIFICACIÓN Y CATEGORIZACIÓN EN ATLAS TI</a:t>
            </a:r>
          </a:p>
        </p:txBody>
      </p:sp>
      <p:sp>
        <p:nvSpPr>
          <p:cNvPr id="3" name="Subtítulo 2">
            <a:extLst>
              <a:ext uri="{FF2B5EF4-FFF2-40B4-BE49-F238E27FC236}">
                <a16:creationId xmlns:a16="http://schemas.microsoft.com/office/drawing/2014/main" id="{FD50DEC4-4467-65F5-4F7C-AFEED9C038A7}"/>
              </a:ext>
            </a:extLst>
          </p:cNvPr>
          <p:cNvSpPr>
            <a:spLocks noGrp="1"/>
          </p:cNvSpPr>
          <p:nvPr>
            <p:ph type="subTitle" idx="1"/>
          </p:nvPr>
        </p:nvSpPr>
        <p:spPr>
          <a:xfrm>
            <a:off x="6047980" y="4691564"/>
            <a:ext cx="5068121" cy="1136029"/>
          </a:xfrm>
        </p:spPr>
        <p:txBody>
          <a:bodyPr>
            <a:normAutofit/>
          </a:bodyPr>
          <a:lstStyle/>
          <a:p>
            <a:pPr algn="l"/>
            <a:r>
              <a:rPr lang="es-CL" dirty="0"/>
              <a:t>Mauricio Carrasco Núñez</a:t>
            </a:r>
          </a:p>
        </p:txBody>
      </p:sp>
      <p:pic>
        <p:nvPicPr>
          <p:cNvPr id="4" name="Picture 3">
            <a:extLst>
              <a:ext uri="{FF2B5EF4-FFF2-40B4-BE49-F238E27FC236}">
                <a16:creationId xmlns:a16="http://schemas.microsoft.com/office/drawing/2014/main" id="{E9898BE7-9E43-4FB4-F5D4-C101630DCC34}"/>
              </a:ext>
            </a:extLst>
          </p:cNvPr>
          <p:cNvPicPr>
            <a:picLocks noChangeAspect="1"/>
          </p:cNvPicPr>
          <p:nvPr/>
        </p:nvPicPr>
        <p:blipFill rotWithShape="1">
          <a:blip r:embed="rId2"/>
          <a:srcRect l="40896"/>
          <a:stretch/>
        </p:blipFill>
        <p:spPr>
          <a:xfrm>
            <a:off x="20" y="10"/>
            <a:ext cx="5404493" cy="6857990"/>
          </a:xfrm>
          <a:prstGeom prst="rect">
            <a:avLst/>
          </a:prstGeom>
        </p:spPr>
      </p:pic>
    </p:spTree>
    <p:extLst>
      <p:ext uri="{BB962C8B-B14F-4D97-AF65-F5344CB8AC3E}">
        <p14:creationId xmlns:p14="http://schemas.microsoft.com/office/powerpoint/2010/main" val="1749249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C92D4A-3800-AB24-6ACE-6EA6AA25AB78}"/>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Análisis de código</a:t>
            </a:r>
          </a:p>
        </p:txBody>
      </p:sp>
      <p:sp>
        <p:nvSpPr>
          <p:cNvPr id="3" name="Marcador de contenido 2">
            <a:extLst>
              <a:ext uri="{FF2B5EF4-FFF2-40B4-BE49-F238E27FC236}">
                <a16:creationId xmlns:a16="http://schemas.microsoft.com/office/drawing/2014/main" id="{6A8A08FC-9614-6852-CCE9-DF0F847A7226}"/>
              </a:ext>
            </a:extLst>
          </p:cNvPr>
          <p:cNvSpPr>
            <a:spLocks noGrp="1"/>
          </p:cNvSpPr>
          <p:nvPr>
            <p:ph sz="half" idx="1"/>
          </p:nvPr>
        </p:nvSpPr>
        <p:spPr>
          <a:xfrm>
            <a:off x="762001" y="2207969"/>
            <a:ext cx="3932830" cy="3884983"/>
          </a:xfrm>
        </p:spPr>
        <p:txBody>
          <a:bodyPr vert="horz" lIns="91440" tIns="45720" rIns="91440" bIns="45720" rtlCol="0">
            <a:normAutofit/>
          </a:bodyPr>
          <a:lstStyle/>
          <a:p>
            <a:pPr>
              <a:lnSpc>
                <a:spcPct val="95000"/>
              </a:lnSpc>
            </a:pPr>
            <a:r>
              <a:rPr lang="en-US" sz="1200" b="0" i="0">
                <a:effectLst/>
              </a:rPr>
              <a:t>Entre otras cosas, los códigos pueden analizarse por su frecuencia o su conexión con otros códigos (o co-ocurrencia con otros códigos).</a:t>
            </a:r>
          </a:p>
          <a:p>
            <a:pPr>
              <a:lnSpc>
                <a:spcPct val="95000"/>
              </a:lnSpc>
            </a:pPr>
            <a:r>
              <a:rPr lang="en-US" sz="1200" b="0" i="0">
                <a:effectLst/>
              </a:rPr>
              <a:t>En el ejemplo anterior el proceso de análisis consiste simplemente en determinar la frecuencia y el porcentaje con la que cada tipo de participante (familiares agrupados, no agrupados, organizaciones de memoria y ddhh) expresa su posición en los encuentros mediante el análisis de los códigos aplicados a los datos..</a:t>
            </a:r>
          </a:p>
          <a:p>
            <a:pPr>
              <a:lnSpc>
                <a:spcPct val="95000"/>
              </a:lnSpc>
            </a:pPr>
            <a:r>
              <a:rPr lang="en-US" sz="1200" b="0" i="0">
                <a:effectLst/>
              </a:rPr>
              <a:t>Como resultado, la codificación cualitativa transforma los datos brutos en una forma que facilita la generación de percepciones más profundas a través del análisis empírico.</a:t>
            </a:r>
          </a:p>
        </p:txBody>
      </p:sp>
      <p:pic>
        <p:nvPicPr>
          <p:cNvPr id="7" name="Picture 1">
            <a:extLst>
              <a:ext uri="{FF2B5EF4-FFF2-40B4-BE49-F238E27FC236}">
                <a16:creationId xmlns:a16="http://schemas.microsoft.com/office/drawing/2014/main" id="{EAB36EAD-F457-B5DB-2FAB-26674C57FA3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947282" y="2545224"/>
            <a:ext cx="7174237" cy="3210471"/>
          </a:xfrm>
          <a:prstGeom prst="rect">
            <a:avLst/>
          </a:prstGeom>
        </p:spPr>
      </p:pic>
      <p:sp>
        <p:nvSpPr>
          <p:cNvPr id="8" name="CuadroTexto 7">
            <a:extLst>
              <a:ext uri="{FF2B5EF4-FFF2-40B4-BE49-F238E27FC236}">
                <a16:creationId xmlns:a16="http://schemas.microsoft.com/office/drawing/2014/main" id="{429CEF76-7432-EB5A-0F47-8724C2038A3C}"/>
              </a:ext>
            </a:extLst>
          </p:cNvPr>
          <p:cNvSpPr txBox="1"/>
          <p:nvPr/>
        </p:nvSpPr>
        <p:spPr>
          <a:xfrm>
            <a:off x="6005015" y="1428207"/>
            <a:ext cx="4876800" cy="923330"/>
          </a:xfrm>
          <a:prstGeom prst="rect">
            <a:avLst/>
          </a:prstGeom>
          <a:noFill/>
        </p:spPr>
        <p:txBody>
          <a:bodyPr wrap="square" rtlCol="0">
            <a:spAutoFit/>
          </a:bodyPr>
          <a:lstStyle/>
          <a:p>
            <a:pPr algn="ctr"/>
            <a:r>
              <a:rPr lang="es-CL" sz="1800" b="1" dirty="0">
                <a:effectLst/>
                <a:latin typeface="Calibri" panose="020F0502020204030204" pitchFamily="34" charset="0"/>
                <a:ea typeface="Calibri" panose="020F0502020204030204" pitchFamily="34" charset="0"/>
                <a:cs typeface="Calibri" panose="020F0502020204030204" pitchFamily="34" charset="0"/>
              </a:rPr>
              <a:t>Figura 2. Diagrama de </a:t>
            </a:r>
            <a:r>
              <a:rPr lang="es-CL" sz="1800" b="1" dirty="0" err="1">
                <a:effectLst/>
                <a:latin typeface="Calibri" panose="020F0502020204030204" pitchFamily="34" charset="0"/>
                <a:ea typeface="Calibri" panose="020F0502020204030204" pitchFamily="34" charset="0"/>
                <a:cs typeface="Calibri" panose="020F0502020204030204" pitchFamily="34" charset="0"/>
              </a:rPr>
              <a:t>Sankey</a:t>
            </a:r>
            <a:r>
              <a:rPr lang="es-CL" sz="1800" b="1" dirty="0">
                <a:effectLst/>
                <a:latin typeface="Calibri" panose="020F0502020204030204" pitchFamily="34" charset="0"/>
                <a:ea typeface="Calibri" panose="020F0502020204030204" pitchFamily="34" charset="0"/>
                <a:cs typeface="Calibri" panose="020F0502020204030204" pitchFamily="34" charset="0"/>
              </a:rPr>
              <a:t> con objetivos y públicos de la campaña del PNB</a:t>
            </a:r>
            <a:endParaRPr lang="es-CL" sz="1800" dirty="0">
              <a:effectLst/>
              <a:latin typeface="Calibri" panose="020F0502020204030204" pitchFamily="34" charset="0"/>
              <a:ea typeface="Calibri" panose="020F0502020204030204" pitchFamily="34" charset="0"/>
              <a:cs typeface="Arial" panose="020B0604020202020204" pitchFamily="34" charset="0"/>
            </a:endParaRPr>
          </a:p>
          <a:p>
            <a:pPr algn="ctr"/>
            <a:endParaRPr lang="es-CL" dirty="0"/>
          </a:p>
        </p:txBody>
      </p:sp>
    </p:spTree>
    <p:extLst>
      <p:ext uri="{BB962C8B-B14F-4D97-AF65-F5344CB8AC3E}">
        <p14:creationId xmlns:p14="http://schemas.microsoft.com/office/powerpoint/2010/main" val="2605554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4487FAA-2500-9348-BA3A-271926A86709}"/>
              </a:ext>
            </a:extLst>
          </p:cNvPr>
          <p:cNvSpPr>
            <a:spLocks noGrp="1"/>
          </p:cNvSpPr>
          <p:nvPr>
            <p:ph type="title"/>
          </p:nvPr>
        </p:nvSpPr>
        <p:spPr>
          <a:xfrm>
            <a:off x="762001" y="755650"/>
            <a:ext cx="3932830" cy="1345115"/>
          </a:xfrm>
        </p:spPr>
        <p:txBody>
          <a:bodyPr>
            <a:normAutofit/>
          </a:bodyPr>
          <a:lstStyle/>
          <a:p>
            <a:r>
              <a:rPr lang="es-CL" dirty="0"/>
              <a:t>Métodos de codificación</a:t>
            </a:r>
          </a:p>
        </p:txBody>
      </p:sp>
      <p:sp>
        <p:nvSpPr>
          <p:cNvPr id="4" name="Marcador de contenido 3">
            <a:extLst>
              <a:ext uri="{FF2B5EF4-FFF2-40B4-BE49-F238E27FC236}">
                <a16:creationId xmlns:a16="http://schemas.microsoft.com/office/drawing/2014/main" id="{C6B4AD87-BCBF-FAC3-A098-17C1C8F3DEA6}"/>
              </a:ext>
            </a:extLst>
          </p:cNvPr>
          <p:cNvSpPr>
            <a:spLocks noGrp="1"/>
          </p:cNvSpPr>
          <p:nvPr>
            <p:ph idx="1"/>
          </p:nvPr>
        </p:nvSpPr>
        <p:spPr>
          <a:xfrm>
            <a:off x="762001" y="2207969"/>
            <a:ext cx="3932830" cy="3884983"/>
          </a:xfrm>
        </p:spPr>
        <p:txBody>
          <a:bodyPr>
            <a:normAutofit/>
          </a:bodyPr>
          <a:lstStyle/>
          <a:p>
            <a:r>
              <a:rPr lang="es-CL" b="0" i="0">
                <a:effectLst/>
                <a:latin typeface="Inter"/>
              </a:rPr>
              <a:t>Codificación inductiva</a:t>
            </a:r>
          </a:p>
          <a:p>
            <a:r>
              <a:rPr lang="es-CL" b="0" i="0">
                <a:effectLst/>
                <a:latin typeface="Inter"/>
              </a:rPr>
              <a:t>Codificación deductiva</a:t>
            </a:r>
          </a:p>
          <a:p>
            <a:r>
              <a:rPr lang="es-CL" b="0" i="0">
                <a:effectLst/>
                <a:latin typeface="Inter"/>
              </a:rPr>
              <a:t>Codificación del análisis temático</a:t>
            </a:r>
          </a:p>
          <a:p>
            <a:r>
              <a:rPr lang="es-CL" b="0" i="0">
                <a:effectLst/>
                <a:latin typeface="Inter"/>
              </a:rPr>
              <a:t>Codificación de procesos</a:t>
            </a:r>
          </a:p>
          <a:p>
            <a:r>
              <a:rPr lang="es-CL" b="0" i="0">
                <a:effectLst/>
                <a:latin typeface="Inter"/>
              </a:rPr>
              <a:t>Codificación estructural</a:t>
            </a:r>
          </a:p>
          <a:p>
            <a:r>
              <a:rPr lang="es-CL" b="0" i="0">
                <a:effectLst/>
                <a:latin typeface="Inter"/>
              </a:rPr>
              <a:t>Codificación longitudinal</a:t>
            </a:r>
          </a:p>
        </p:txBody>
      </p:sp>
      <p:pic>
        <p:nvPicPr>
          <p:cNvPr id="8" name="Graphic 7" descr="Código QR">
            <a:extLst>
              <a:ext uri="{FF2B5EF4-FFF2-40B4-BE49-F238E27FC236}">
                <a16:creationId xmlns:a16="http://schemas.microsoft.com/office/drawing/2014/main" id="{687C525E-48D2-8EF3-B67A-52EFF71F98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6027" y="755650"/>
            <a:ext cx="5346700" cy="5346700"/>
          </a:xfrm>
          <a:prstGeom prst="rect">
            <a:avLst/>
          </a:prstGeom>
        </p:spPr>
      </p:pic>
    </p:spTree>
    <p:extLst>
      <p:ext uri="{BB962C8B-B14F-4D97-AF65-F5344CB8AC3E}">
        <p14:creationId xmlns:p14="http://schemas.microsoft.com/office/powerpoint/2010/main" val="1331058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5A6C08E-FC85-4714-E3EB-EFF613EB296C}"/>
              </a:ext>
            </a:extLst>
          </p:cNvPr>
          <p:cNvSpPr>
            <a:spLocks noGrp="1"/>
          </p:cNvSpPr>
          <p:nvPr>
            <p:ph type="title"/>
          </p:nvPr>
        </p:nvSpPr>
        <p:spPr>
          <a:xfrm>
            <a:off x="762000" y="758951"/>
            <a:ext cx="3880511" cy="1577849"/>
          </a:xfrm>
        </p:spPr>
        <p:txBody>
          <a:bodyPr vert="horz" lIns="91440" tIns="45720" rIns="91440" bIns="45720" rtlCol="0" anchor="t">
            <a:normAutofit/>
          </a:bodyPr>
          <a:lstStyle/>
          <a:p>
            <a:r>
              <a:rPr lang="en-US" kern="1200" spc="-50" baseline="0">
                <a:solidFill>
                  <a:schemeClr val="tx1"/>
                </a:solidFill>
                <a:latin typeface="+mj-lt"/>
                <a:ea typeface="+mj-ea"/>
                <a:cs typeface="+mj-cs"/>
              </a:rPr>
              <a:t>Codificación inductiva</a:t>
            </a:r>
          </a:p>
        </p:txBody>
      </p:sp>
      <p:sp>
        <p:nvSpPr>
          <p:cNvPr id="4" name="Marcador de contenido 3">
            <a:extLst>
              <a:ext uri="{FF2B5EF4-FFF2-40B4-BE49-F238E27FC236}">
                <a16:creationId xmlns:a16="http://schemas.microsoft.com/office/drawing/2014/main" id="{4FD691CB-7355-F35D-44F3-BDCCB1ED1098}"/>
              </a:ext>
            </a:extLst>
          </p:cNvPr>
          <p:cNvSpPr>
            <a:spLocks noGrp="1"/>
          </p:cNvSpPr>
          <p:nvPr>
            <p:ph sz="half" idx="1"/>
          </p:nvPr>
        </p:nvSpPr>
        <p:spPr>
          <a:xfrm>
            <a:off x="762000" y="2611718"/>
            <a:ext cx="3880511" cy="3514164"/>
          </a:xfrm>
        </p:spPr>
        <p:txBody>
          <a:bodyPr vert="horz" lIns="91440" tIns="45720" rIns="91440" bIns="45720" rtlCol="0">
            <a:normAutofit fontScale="47500" lnSpcReduction="20000"/>
          </a:bodyPr>
          <a:lstStyle/>
          <a:p>
            <a:r>
              <a:rPr lang="es-CL" dirty="0">
                <a:solidFill>
                  <a:srgbClr val="111827"/>
                </a:solidFill>
                <a:latin typeface="Inter"/>
              </a:rPr>
              <a:t>C</a:t>
            </a:r>
            <a:r>
              <a:rPr lang="es-CL" b="0" i="0" dirty="0">
                <a:solidFill>
                  <a:srgbClr val="111827"/>
                </a:solidFill>
                <a:effectLst/>
                <a:latin typeface="Inter"/>
              </a:rPr>
              <a:t>onsiste en observar los datos y reducirlos a sus puntos de información más destacados mediante la codificación.</a:t>
            </a:r>
          </a:p>
          <a:p>
            <a:r>
              <a:rPr lang="es-CL" b="0" i="0" dirty="0">
                <a:solidFill>
                  <a:srgbClr val="111827"/>
                </a:solidFill>
                <a:effectLst/>
                <a:latin typeface="Inter"/>
              </a:rPr>
              <a:t>Cualquier enfoque inductivo de la investigación implica generar conocimiento desde la base. En consecuencia, la codificación inductiva busca generar conocimientos a partir de los propios datos cualitativos.</a:t>
            </a:r>
          </a:p>
          <a:p>
            <a:r>
              <a:rPr lang="es-CL" b="0" i="0" dirty="0">
                <a:solidFill>
                  <a:srgbClr val="111827"/>
                </a:solidFill>
                <a:effectLst/>
                <a:latin typeface="Inter"/>
              </a:rPr>
              <a:t>La codificación inductiva beneficia a los investigadores que necesitan examinar los datos principalmente por su significado inherente, en lugar de por cómo podrían considerarlos los marcos de conocimiento externos.</a:t>
            </a:r>
          </a:p>
          <a:p>
            <a:r>
              <a:rPr lang="es-CL" b="0" i="0" dirty="0">
                <a:solidFill>
                  <a:srgbClr val="111827"/>
                </a:solidFill>
                <a:effectLst/>
                <a:latin typeface="Inter"/>
              </a:rPr>
              <a:t>La codificación inductiva también puede aportar una nueva perspectiva que la teoría establecida aún no ha tenido en cuenta, lo que haría inadecuado un enfoque basado en la teoría.</a:t>
            </a:r>
            <a:endParaRPr lang="en-US" dirty="0"/>
          </a:p>
        </p:txBody>
      </p:sp>
      <p:pic>
        <p:nvPicPr>
          <p:cNvPr id="7" name="Marcador de contenido 6">
            <a:extLst>
              <a:ext uri="{FF2B5EF4-FFF2-40B4-BE49-F238E27FC236}">
                <a16:creationId xmlns:a16="http://schemas.microsoft.com/office/drawing/2014/main" id="{C78D5597-B1DD-B036-40ED-61CDDC6CE8C2}"/>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13310" r="20596" b="-1"/>
          <a:stretch/>
        </p:blipFill>
        <p:spPr>
          <a:xfrm>
            <a:off x="5401463" y="10"/>
            <a:ext cx="6790537" cy="6857990"/>
          </a:xfrm>
          <a:prstGeom prst="rect">
            <a:avLst/>
          </a:prstGeom>
        </p:spPr>
      </p:pic>
    </p:spTree>
    <p:extLst>
      <p:ext uri="{BB962C8B-B14F-4D97-AF65-F5344CB8AC3E}">
        <p14:creationId xmlns:p14="http://schemas.microsoft.com/office/powerpoint/2010/main" val="1318834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C6F6B57-A36D-E04C-505F-3FA13D64F3C0}"/>
              </a:ext>
            </a:extLst>
          </p:cNvPr>
          <p:cNvSpPr>
            <a:spLocks noGrp="1"/>
          </p:cNvSpPr>
          <p:nvPr>
            <p:ph type="title"/>
          </p:nvPr>
        </p:nvSpPr>
        <p:spPr>
          <a:xfrm>
            <a:off x="762000" y="758951"/>
            <a:ext cx="3880511" cy="1577849"/>
          </a:xfrm>
        </p:spPr>
        <p:txBody>
          <a:bodyPr vert="horz" lIns="91440" tIns="45720" rIns="91440" bIns="45720" rtlCol="0" anchor="t">
            <a:normAutofit/>
          </a:bodyPr>
          <a:lstStyle/>
          <a:p>
            <a:r>
              <a:rPr lang="en-US" kern="1200" spc="-50" baseline="0">
                <a:solidFill>
                  <a:schemeClr val="tx1"/>
                </a:solidFill>
                <a:latin typeface="+mj-lt"/>
                <a:ea typeface="+mj-ea"/>
                <a:cs typeface="+mj-cs"/>
              </a:rPr>
              <a:t>Codificación deductiva</a:t>
            </a:r>
          </a:p>
        </p:txBody>
      </p:sp>
      <p:sp>
        <p:nvSpPr>
          <p:cNvPr id="3" name="Marcador de contenido 2">
            <a:extLst>
              <a:ext uri="{FF2B5EF4-FFF2-40B4-BE49-F238E27FC236}">
                <a16:creationId xmlns:a16="http://schemas.microsoft.com/office/drawing/2014/main" id="{71672D48-1F6B-4ABE-5BE3-4E837A4BE7FF}"/>
              </a:ext>
            </a:extLst>
          </p:cNvPr>
          <p:cNvSpPr>
            <a:spLocks noGrp="1"/>
          </p:cNvSpPr>
          <p:nvPr>
            <p:ph sz="half" idx="1"/>
          </p:nvPr>
        </p:nvSpPr>
        <p:spPr>
          <a:xfrm>
            <a:off x="762000" y="2611718"/>
            <a:ext cx="3880511" cy="3514164"/>
          </a:xfrm>
        </p:spPr>
        <p:txBody>
          <a:bodyPr vert="horz" lIns="91440" tIns="45720" rIns="91440" bIns="45720" rtlCol="0">
            <a:normAutofit/>
          </a:bodyPr>
          <a:lstStyle/>
          <a:p>
            <a:pPr>
              <a:lnSpc>
                <a:spcPct val="95000"/>
              </a:lnSpc>
            </a:pPr>
            <a:r>
              <a:rPr lang="en-US" sz="1400" b="0" i="0">
                <a:effectLst/>
              </a:rPr>
              <a:t>A diferencia de la codificación inductiva, la deductiva aplica a los nuevos datos un marco de investigación existente o un estudio de investigación previo. </a:t>
            </a:r>
          </a:p>
          <a:p>
            <a:pPr>
              <a:lnSpc>
                <a:spcPct val="95000"/>
              </a:lnSpc>
            </a:pPr>
            <a:r>
              <a:rPr lang="en-US" sz="1400" b="0" i="0">
                <a:effectLst/>
              </a:rPr>
              <a:t>Esto significa que el investigador aplica a los nuevos datos un conjunto de códigos predefinidos basados en una investigación establecida.</a:t>
            </a:r>
          </a:p>
          <a:p>
            <a:pPr>
              <a:lnSpc>
                <a:spcPct val="95000"/>
              </a:lnSpc>
            </a:pPr>
            <a:r>
              <a:rPr lang="en-US" sz="1400"/>
              <a:t>Emplear tanto la codificación inductiva como la deductiva puede ayudarle a conseguir un análisis más holístico de los datos, al basarse en los conocimientos existentes sobre un fenómeno y generar al mismo tiempo nuevos conocimientos sobre los aspectos menos conocidos</a:t>
            </a:r>
          </a:p>
        </p:txBody>
      </p:sp>
      <p:pic>
        <p:nvPicPr>
          <p:cNvPr id="6" name="Marcador de contenido 5">
            <a:extLst>
              <a:ext uri="{FF2B5EF4-FFF2-40B4-BE49-F238E27FC236}">
                <a16:creationId xmlns:a16="http://schemas.microsoft.com/office/drawing/2014/main" id="{DC2A32F3-AA9C-5760-251F-5AFB2E41FB63}"/>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18207" r="10997"/>
          <a:stretch/>
        </p:blipFill>
        <p:spPr>
          <a:xfrm>
            <a:off x="5401463" y="10"/>
            <a:ext cx="6790537" cy="6857990"/>
          </a:xfrm>
          <a:prstGeom prst="rect">
            <a:avLst/>
          </a:prstGeom>
        </p:spPr>
      </p:pic>
    </p:spTree>
    <p:extLst>
      <p:ext uri="{BB962C8B-B14F-4D97-AF65-F5344CB8AC3E}">
        <p14:creationId xmlns:p14="http://schemas.microsoft.com/office/powerpoint/2010/main" val="749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C92D4A-3800-AB24-6ACE-6EA6AA25AB78}"/>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s-CL" dirty="0"/>
              <a:t>Codificación temática</a:t>
            </a:r>
            <a:endParaRPr lang="en-US" kern="1200" spc="-50" baseline="0" dirty="0">
              <a:solidFill>
                <a:schemeClr val="tx1"/>
              </a:solidFill>
              <a:latin typeface="+mj-lt"/>
              <a:ea typeface="+mj-ea"/>
              <a:cs typeface="+mj-cs"/>
            </a:endParaRPr>
          </a:p>
        </p:txBody>
      </p:sp>
      <p:sp>
        <p:nvSpPr>
          <p:cNvPr id="3" name="Marcador de contenido 2">
            <a:extLst>
              <a:ext uri="{FF2B5EF4-FFF2-40B4-BE49-F238E27FC236}">
                <a16:creationId xmlns:a16="http://schemas.microsoft.com/office/drawing/2014/main" id="{6A8A08FC-9614-6852-CCE9-DF0F847A7226}"/>
              </a:ext>
            </a:extLst>
          </p:cNvPr>
          <p:cNvSpPr>
            <a:spLocks noGrp="1"/>
          </p:cNvSpPr>
          <p:nvPr>
            <p:ph sz="half" idx="1"/>
          </p:nvPr>
        </p:nvSpPr>
        <p:spPr>
          <a:xfrm>
            <a:off x="762001" y="2207969"/>
            <a:ext cx="3932830" cy="3884983"/>
          </a:xfrm>
        </p:spPr>
        <p:txBody>
          <a:bodyPr vert="horz" lIns="91440" tIns="45720" rIns="91440" bIns="45720" rtlCol="0">
            <a:normAutofit/>
          </a:bodyPr>
          <a:lstStyle/>
          <a:p>
            <a:r>
              <a:rPr lang="es-CL" sz="1200" b="0" i="0" dirty="0">
                <a:solidFill>
                  <a:srgbClr val="111827"/>
                </a:solidFill>
                <a:effectLst/>
                <a:latin typeface="Inter"/>
              </a:rPr>
              <a:t>El objetivo de un análisis temático derivado de la codificación, como su nombre indica, es identificar temas que giren en torno a un concepto o fenómeno concreto. </a:t>
            </a:r>
          </a:p>
          <a:p>
            <a:r>
              <a:rPr lang="es-CL" sz="1200" b="0" i="0" dirty="0">
                <a:solidFill>
                  <a:srgbClr val="111827"/>
                </a:solidFill>
                <a:effectLst/>
                <a:latin typeface="Inter"/>
              </a:rPr>
              <a:t>Mientras que los conceptos de las ciencias naturales, como la temperatura y el peso atómico, pueden medirse con datos numéricos, los conceptos de las ciencias sociales a menudo escapan a un análisis numérico fácil. </a:t>
            </a:r>
          </a:p>
          <a:p>
            <a:r>
              <a:rPr lang="es-CL" sz="1200" b="0" i="0" dirty="0">
                <a:solidFill>
                  <a:srgbClr val="111827"/>
                </a:solidFill>
                <a:effectLst/>
                <a:latin typeface="Inter"/>
              </a:rPr>
              <a:t>En lugar de reducir la importancia de los archivos y documentos en la búsqueda de desaparecidos a una escala de importancia que va de uno a diez, la codificación del análisis temático trata de describir estos fenómenos mediante diversos aspectos que pueden agruparse en temas comunes.</a:t>
            </a:r>
            <a:endParaRPr lang="es-CL" sz="1200" dirty="0"/>
          </a:p>
        </p:txBody>
      </p:sp>
      <p:sp>
        <p:nvSpPr>
          <p:cNvPr id="8" name="CuadroTexto 7">
            <a:extLst>
              <a:ext uri="{FF2B5EF4-FFF2-40B4-BE49-F238E27FC236}">
                <a16:creationId xmlns:a16="http://schemas.microsoft.com/office/drawing/2014/main" id="{429CEF76-7432-EB5A-0F47-8724C2038A3C}"/>
              </a:ext>
            </a:extLst>
          </p:cNvPr>
          <p:cNvSpPr txBox="1"/>
          <p:nvPr/>
        </p:nvSpPr>
        <p:spPr>
          <a:xfrm>
            <a:off x="6005015" y="1102305"/>
            <a:ext cx="4876800" cy="1077218"/>
          </a:xfrm>
          <a:prstGeom prst="rect">
            <a:avLst/>
          </a:prstGeom>
          <a:noFill/>
        </p:spPr>
        <p:txBody>
          <a:bodyPr wrap="square" rtlCol="0">
            <a:spAutoFit/>
          </a:bodyPr>
          <a:lstStyle/>
          <a:p>
            <a:pPr algn="ctr"/>
            <a:r>
              <a:rPr lang="es-CL" sz="1600" dirty="0"/>
              <a:t>Figura 1. Frecuencia relativa de archivos y documentos mencionados en los encuentros con familiares agrupados y no agrupados (Porcentaje por grupo)</a:t>
            </a:r>
          </a:p>
        </p:txBody>
      </p:sp>
      <p:graphicFrame>
        <p:nvGraphicFramePr>
          <p:cNvPr id="6" name="Marcador de contenido 5">
            <a:extLst>
              <a:ext uri="{FF2B5EF4-FFF2-40B4-BE49-F238E27FC236}">
                <a16:creationId xmlns:a16="http://schemas.microsoft.com/office/drawing/2014/main" id="{20618D6A-D277-EC33-0A7B-B66AF29E42A9}"/>
              </a:ext>
            </a:extLst>
          </p:cNvPr>
          <p:cNvGraphicFramePr>
            <a:graphicFrameLocks noGrp="1"/>
          </p:cNvGraphicFramePr>
          <p:nvPr>
            <p:ph sz="half" idx="2"/>
            <p:extLst>
              <p:ext uri="{D42A27DB-BD31-4B8C-83A1-F6EECF244321}">
                <p14:modId xmlns:p14="http://schemas.microsoft.com/office/powerpoint/2010/main" val="637687320"/>
              </p:ext>
            </p:extLst>
          </p:nvPr>
        </p:nvGraphicFramePr>
        <p:xfrm>
          <a:off x="5897066" y="2274945"/>
          <a:ext cx="5092699" cy="379654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67886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F8669BA-523E-0871-BE28-FC47CB94B802}"/>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Codificación de proceso</a:t>
            </a:r>
          </a:p>
        </p:txBody>
      </p:sp>
      <p:sp>
        <p:nvSpPr>
          <p:cNvPr id="3" name="Marcador de contenido 2">
            <a:extLst>
              <a:ext uri="{FF2B5EF4-FFF2-40B4-BE49-F238E27FC236}">
                <a16:creationId xmlns:a16="http://schemas.microsoft.com/office/drawing/2014/main" id="{D6240F2F-EB41-E652-18F3-F062AD5B99E4}"/>
              </a:ext>
            </a:extLst>
          </p:cNvPr>
          <p:cNvSpPr>
            <a:spLocks noGrp="1"/>
          </p:cNvSpPr>
          <p:nvPr>
            <p:ph sz="half" idx="1"/>
          </p:nvPr>
        </p:nvSpPr>
        <p:spPr>
          <a:xfrm>
            <a:off x="762001" y="2207969"/>
            <a:ext cx="3932830" cy="3884983"/>
          </a:xfrm>
        </p:spPr>
        <p:txBody>
          <a:bodyPr vert="horz" lIns="91440" tIns="45720" rIns="91440" bIns="45720" rtlCol="0">
            <a:normAutofit/>
          </a:bodyPr>
          <a:lstStyle/>
          <a:p>
            <a:pPr>
              <a:lnSpc>
                <a:spcPct val="95000"/>
              </a:lnSpc>
            </a:pPr>
            <a:r>
              <a:rPr lang="en-US" sz="1200" b="0" i="0" dirty="0">
                <a:effectLst/>
              </a:rPr>
              <a:t>Los </a:t>
            </a:r>
            <a:r>
              <a:rPr lang="en-US" sz="1200" b="0" i="0" dirty="0" err="1">
                <a:effectLst/>
              </a:rPr>
              <a:t>procesos</a:t>
            </a:r>
            <a:r>
              <a:rPr lang="en-US" sz="1200" b="0" i="0" dirty="0">
                <a:effectLst/>
              </a:rPr>
              <a:t> son </a:t>
            </a:r>
            <a:r>
              <a:rPr lang="en-US" sz="1200" b="0" i="0" dirty="0" err="1">
                <a:effectLst/>
              </a:rPr>
              <a:t>fenómenos</a:t>
            </a:r>
            <a:r>
              <a:rPr lang="en-US" sz="1200" b="0" i="0" dirty="0">
                <a:effectLst/>
              </a:rPr>
              <a:t> que se </a:t>
            </a:r>
            <a:r>
              <a:rPr lang="en-US" sz="1200" b="0" i="0" dirty="0" err="1">
                <a:effectLst/>
              </a:rPr>
              <a:t>caracterizan</a:t>
            </a:r>
            <a:r>
              <a:rPr lang="en-US" sz="1200" b="0" i="0" dirty="0">
                <a:effectLst/>
              </a:rPr>
              <a:t> </a:t>
            </a:r>
            <a:r>
              <a:rPr lang="en-US" sz="1200" b="0" i="0" dirty="0" err="1">
                <a:effectLst/>
              </a:rPr>
              <a:t>por</a:t>
            </a:r>
            <a:r>
              <a:rPr lang="en-US" sz="1200" b="0" i="0" dirty="0">
                <a:effectLst/>
              </a:rPr>
              <a:t> la </a:t>
            </a:r>
            <a:r>
              <a:rPr lang="en-US" sz="1200" b="0" i="0" dirty="0" err="1">
                <a:effectLst/>
              </a:rPr>
              <a:t>acción</a:t>
            </a:r>
            <a:r>
              <a:rPr lang="en-US" sz="1200" b="0" i="0" dirty="0">
                <a:effectLst/>
              </a:rPr>
              <a:t>.</a:t>
            </a:r>
          </a:p>
          <a:p>
            <a:pPr>
              <a:lnSpc>
                <a:spcPct val="95000"/>
              </a:lnSpc>
            </a:pPr>
            <a:r>
              <a:rPr lang="en-US" sz="1200" b="0" i="0" dirty="0" err="1">
                <a:effectLst/>
              </a:rPr>
              <a:t>Piense</a:t>
            </a:r>
            <a:r>
              <a:rPr lang="en-US" sz="1200" b="0" i="0" dirty="0">
                <a:effectLst/>
              </a:rPr>
              <a:t> </a:t>
            </a:r>
            <a:r>
              <a:rPr lang="en-US" sz="1200" b="0" i="0" dirty="0" err="1">
                <a:effectLst/>
              </a:rPr>
              <a:t>sociológicamente</a:t>
            </a:r>
            <a:r>
              <a:rPr lang="en-US" sz="1200" b="0" i="0" dirty="0">
                <a:effectLst/>
              </a:rPr>
              <a:t> </a:t>
            </a:r>
            <a:r>
              <a:rPr lang="en-US" sz="1200" b="0" i="0" dirty="0" err="1">
                <a:effectLst/>
              </a:rPr>
              <a:t>en</a:t>
            </a:r>
            <a:r>
              <a:rPr lang="en-US" sz="1200" b="0" i="0" dirty="0">
                <a:effectLst/>
              </a:rPr>
              <a:t> </a:t>
            </a:r>
            <a:r>
              <a:rPr lang="en-US" sz="1200" b="0" i="0" dirty="0" err="1">
                <a:effectLst/>
              </a:rPr>
              <a:t>el</a:t>
            </a:r>
            <a:r>
              <a:rPr lang="en-US" sz="1200" b="0" i="0" dirty="0">
                <a:effectLst/>
              </a:rPr>
              <a:t> </a:t>
            </a:r>
            <a:r>
              <a:rPr lang="en-US" sz="1200" b="0" i="0" dirty="0" err="1">
                <a:effectLst/>
              </a:rPr>
              <a:t>acto</a:t>
            </a:r>
            <a:r>
              <a:rPr lang="en-US" sz="1200" b="0" i="0" dirty="0">
                <a:effectLst/>
              </a:rPr>
              <a:t> de </a:t>
            </a:r>
            <a:r>
              <a:rPr lang="en-US" sz="1200" b="0" i="0" dirty="0" err="1">
                <a:effectLst/>
              </a:rPr>
              <a:t>desaparecer</a:t>
            </a:r>
            <a:r>
              <a:rPr lang="en-US" sz="1200" b="0" i="0" dirty="0">
                <a:effectLst/>
              </a:rPr>
              <a:t> a un </a:t>
            </a:r>
            <a:r>
              <a:rPr lang="en-US" sz="1200" b="0" i="0" dirty="0" err="1">
                <a:effectLst/>
              </a:rPr>
              <a:t>opositor</a:t>
            </a:r>
            <a:r>
              <a:rPr lang="en-US" sz="1200" b="0" i="0" dirty="0">
                <a:effectLst/>
              </a:rPr>
              <a:t> </a:t>
            </a:r>
            <a:r>
              <a:rPr lang="en-US" sz="1200" b="0" i="0" dirty="0" err="1">
                <a:effectLst/>
              </a:rPr>
              <a:t>político</a:t>
            </a:r>
            <a:r>
              <a:rPr lang="en-US" sz="1200" b="0" i="0" dirty="0">
                <a:effectLst/>
              </a:rPr>
              <a:t> </a:t>
            </a:r>
            <a:r>
              <a:rPr lang="en-US" sz="1200" b="0" i="0" dirty="0" err="1">
                <a:effectLst/>
              </a:rPr>
              <a:t>en</a:t>
            </a:r>
            <a:r>
              <a:rPr lang="en-US" sz="1200" b="0" i="0" dirty="0">
                <a:effectLst/>
              </a:rPr>
              <a:t> un </a:t>
            </a:r>
            <a:r>
              <a:rPr lang="en-US" sz="1200" b="0" i="0" dirty="0" err="1">
                <a:effectLst/>
              </a:rPr>
              <a:t>contexto</a:t>
            </a:r>
            <a:r>
              <a:rPr lang="en-US" sz="1200" b="0" i="0" dirty="0">
                <a:effectLst/>
              </a:rPr>
              <a:t> de </a:t>
            </a:r>
            <a:r>
              <a:rPr lang="en-US" sz="1200" b="0" i="0" dirty="0" err="1">
                <a:effectLst/>
              </a:rPr>
              <a:t>terrorismo</a:t>
            </a:r>
            <a:r>
              <a:rPr lang="en-US" sz="1200" b="0" i="0" dirty="0">
                <a:effectLst/>
              </a:rPr>
              <a:t> de </a:t>
            </a:r>
            <a:r>
              <a:rPr lang="en-US" sz="1200" b="0" i="0" dirty="0" err="1">
                <a:effectLst/>
              </a:rPr>
              <a:t>estado</a:t>
            </a:r>
            <a:r>
              <a:rPr lang="en-US" sz="1200" b="0" i="0" dirty="0">
                <a:effectLst/>
              </a:rPr>
              <a:t>, </a:t>
            </a:r>
            <a:r>
              <a:rPr lang="en-US" sz="1200" b="0" i="0" dirty="0" err="1">
                <a:effectLst/>
              </a:rPr>
              <a:t>en</a:t>
            </a:r>
            <a:r>
              <a:rPr lang="en-US" sz="1200" b="0" i="0" dirty="0">
                <a:effectLst/>
              </a:rPr>
              <a:t> </a:t>
            </a:r>
            <a:r>
              <a:rPr lang="en-US" sz="1200" b="0" i="0" dirty="0" err="1">
                <a:effectLst/>
              </a:rPr>
              <a:t>lugar</a:t>
            </a:r>
            <a:r>
              <a:rPr lang="en-US" sz="1200" b="0" i="0" dirty="0">
                <a:effectLst/>
              </a:rPr>
              <a:t> de </a:t>
            </a:r>
            <a:r>
              <a:rPr lang="en-US" sz="1200" b="0" i="0" dirty="0" err="1">
                <a:effectLst/>
              </a:rPr>
              <a:t>simplemente</a:t>
            </a:r>
            <a:r>
              <a:rPr lang="en-US" sz="1200" b="0" i="0" dirty="0">
                <a:effectLst/>
              </a:rPr>
              <a:t> </a:t>
            </a:r>
            <a:r>
              <a:rPr lang="en-US" sz="1200" dirty="0" err="1"/>
              <a:t>etiquetarlo</a:t>
            </a:r>
            <a:r>
              <a:rPr lang="en-US" sz="1200" dirty="0"/>
              <a:t> </a:t>
            </a:r>
            <a:r>
              <a:rPr lang="en-US" sz="1200" dirty="0" err="1"/>
              <a:t>como</a:t>
            </a:r>
            <a:r>
              <a:rPr lang="en-US" sz="1200" dirty="0"/>
              <a:t> un </a:t>
            </a:r>
            <a:r>
              <a:rPr lang="en-US" sz="1200" dirty="0" err="1"/>
              <a:t>delito</a:t>
            </a:r>
            <a:r>
              <a:rPr lang="en-US" sz="1200" dirty="0"/>
              <a:t> o un conjunto de </a:t>
            </a:r>
            <a:r>
              <a:rPr lang="en-US" sz="1200" dirty="0" err="1"/>
              <a:t>delitos</a:t>
            </a:r>
            <a:endParaRPr lang="en-US" sz="1200" b="0" i="0" dirty="0">
              <a:effectLst/>
            </a:endParaRPr>
          </a:p>
          <a:p>
            <a:pPr>
              <a:lnSpc>
                <a:spcPct val="95000"/>
              </a:lnSpc>
            </a:pPr>
            <a:r>
              <a:rPr lang="en-US" sz="1200" b="0" i="0" dirty="0" err="1">
                <a:effectLst/>
              </a:rPr>
              <a:t>En</a:t>
            </a:r>
            <a:r>
              <a:rPr lang="en-US" sz="1200" b="0" i="0" dirty="0">
                <a:effectLst/>
              </a:rPr>
              <a:t> </a:t>
            </a:r>
            <a:r>
              <a:rPr lang="en-US" sz="1200" b="0" i="0" dirty="0" err="1">
                <a:effectLst/>
              </a:rPr>
              <a:t>este</a:t>
            </a:r>
            <a:r>
              <a:rPr lang="en-US" sz="1200" b="0" i="0" dirty="0">
                <a:effectLst/>
              </a:rPr>
              <a:t> </a:t>
            </a:r>
            <a:r>
              <a:rPr lang="en-US" sz="1200" b="0" i="0" dirty="0" err="1">
                <a:effectLst/>
              </a:rPr>
              <a:t>caso</a:t>
            </a:r>
            <a:r>
              <a:rPr lang="en-US" sz="1200" b="0" i="0" dirty="0">
                <a:effectLst/>
              </a:rPr>
              <a:t>, la </a:t>
            </a:r>
            <a:r>
              <a:rPr lang="en-US" sz="1200" b="0" i="0" dirty="0" err="1">
                <a:effectLst/>
              </a:rPr>
              <a:t>codificación</a:t>
            </a:r>
            <a:r>
              <a:rPr lang="en-US" sz="1200" b="0" i="0" dirty="0">
                <a:effectLst/>
              </a:rPr>
              <a:t> de </a:t>
            </a:r>
            <a:r>
              <a:rPr lang="en-US" sz="1200" b="0" i="0" dirty="0" err="1">
                <a:effectLst/>
              </a:rPr>
              <a:t>procesos</a:t>
            </a:r>
            <a:r>
              <a:rPr lang="en-US" sz="1200" b="0" i="0" dirty="0">
                <a:effectLst/>
              </a:rPr>
              <a:t> </a:t>
            </a:r>
            <a:r>
              <a:rPr lang="en-US" sz="1200" b="0" i="0" dirty="0" err="1">
                <a:effectLst/>
              </a:rPr>
              <a:t>puede</a:t>
            </a:r>
            <a:r>
              <a:rPr lang="en-US" sz="1200" b="0" i="0" dirty="0">
                <a:effectLst/>
              </a:rPr>
              <a:t> </a:t>
            </a:r>
            <a:r>
              <a:rPr lang="en-US" sz="1200" b="0" i="0" dirty="0" err="1">
                <a:effectLst/>
              </a:rPr>
              <a:t>considerarse</a:t>
            </a:r>
            <a:r>
              <a:rPr lang="en-US" sz="1200" b="0" i="0" dirty="0">
                <a:effectLst/>
              </a:rPr>
              <a:t> </a:t>
            </a:r>
            <a:r>
              <a:rPr lang="en-US" sz="1200" b="0" i="0" dirty="0" err="1">
                <a:effectLst/>
              </a:rPr>
              <a:t>una</a:t>
            </a:r>
            <a:r>
              <a:rPr lang="en-US" sz="1200" b="0" i="0" dirty="0">
                <a:effectLst/>
              </a:rPr>
              <a:t> </a:t>
            </a:r>
            <a:r>
              <a:rPr lang="en-US" sz="1200" b="0" i="0" dirty="0" err="1">
                <a:effectLst/>
              </a:rPr>
              <a:t>extensión</a:t>
            </a:r>
            <a:r>
              <a:rPr lang="en-US" sz="1200" b="0" i="0" dirty="0">
                <a:effectLst/>
              </a:rPr>
              <a:t> de la </a:t>
            </a:r>
            <a:r>
              <a:rPr lang="en-US" sz="1200" b="0" i="0" dirty="0" err="1">
                <a:effectLst/>
              </a:rPr>
              <a:t>codificación</a:t>
            </a:r>
            <a:r>
              <a:rPr lang="en-US" sz="1200" b="0" i="0" dirty="0">
                <a:effectLst/>
              </a:rPr>
              <a:t> </a:t>
            </a:r>
            <a:r>
              <a:rPr lang="en-US" sz="1200" b="0" i="0" dirty="0" err="1">
                <a:effectLst/>
              </a:rPr>
              <a:t>temática</a:t>
            </a:r>
            <a:r>
              <a:rPr lang="en-US" sz="1200" b="0" i="0" dirty="0">
                <a:effectLst/>
              </a:rPr>
              <a:t>, con la </a:t>
            </a:r>
            <a:r>
              <a:rPr lang="en-US" sz="1200" b="0" i="0" dirty="0" err="1">
                <a:effectLst/>
              </a:rPr>
              <a:t>salvedad</a:t>
            </a:r>
            <a:r>
              <a:rPr lang="en-US" sz="1200" b="0" i="0" dirty="0">
                <a:effectLst/>
              </a:rPr>
              <a:t> de que </a:t>
            </a:r>
            <a:r>
              <a:rPr lang="en-US" sz="1200" b="0" i="0" dirty="0" err="1">
                <a:effectLst/>
              </a:rPr>
              <a:t>los</a:t>
            </a:r>
            <a:r>
              <a:rPr lang="en-US" sz="1200" b="0" i="0" dirty="0">
                <a:effectLst/>
              </a:rPr>
              <a:t> </a:t>
            </a:r>
            <a:r>
              <a:rPr lang="en-US" sz="1200" b="0" i="0" dirty="0" err="1">
                <a:effectLst/>
              </a:rPr>
              <a:t>principales</a:t>
            </a:r>
            <a:r>
              <a:rPr lang="en-US" sz="1200" b="0" i="0" dirty="0">
                <a:effectLst/>
              </a:rPr>
              <a:t> </a:t>
            </a:r>
            <a:r>
              <a:rPr lang="en-US" sz="1200" b="0" i="0" dirty="0" err="1">
                <a:effectLst/>
              </a:rPr>
              <a:t>aspectos</a:t>
            </a:r>
            <a:r>
              <a:rPr lang="en-US" sz="1200" b="0" i="0" dirty="0">
                <a:effectLst/>
              </a:rPr>
              <a:t> de un </a:t>
            </a:r>
            <a:r>
              <a:rPr lang="en-US" sz="1200" b="0" i="0" dirty="0" err="1">
                <a:effectLst/>
              </a:rPr>
              <a:t>proceso</a:t>
            </a:r>
            <a:r>
              <a:rPr lang="en-US" sz="1200" b="0" i="0" dirty="0">
                <a:effectLst/>
              </a:rPr>
              <a:t> </a:t>
            </a:r>
            <a:r>
              <a:rPr lang="en-US" sz="1200" b="0" i="0" dirty="0" err="1">
                <a:effectLst/>
              </a:rPr>
              <a:t>también</a:t>
            </a:r>
            <a:r>
              <a:rPr lang="en-US" sz="1200" b="0" i="0" dirty="0">
                <a:effectLst/>
              </a:rPr>
              <a:t> </a:t>
            </a:r>
            <a:r>
              <a:rPr lang="en-US" sz="1200" b="0" i="0" dirty="0" err="1">
                <a:effectLst/>
              </a:rPr>
              <a:t>pueden</a:t>
            </a:r>
            <a:r>
              <a:rPr lang="en-US" sz="1200" b="0" i="0" dirty="0">
                <a:effectLst/>
              </a:rPr>
              <a:t> </a:t>
            </a:r>
            <a:r>
              <a:rPr lang="en-US" sz="1200" b="0" i="0" dirty="0" err="1">
                <a:effectLst/>
              </a:rPr>
              <a:t>identificarse</a:t>
            </a:r>
            <a:r>
              <a:rPr lang="en-US" sz="1200" b="0" i="0" dirty="0">
                <a:effectLst/>
              </a:rPr>
              <a:t> </a:t>
            </a:r>
            <a:r>
              <a:rPr lang="en-US" sz="1200" b="0" i="0" dirty="0" err="1">
                <a:effectLst/>
              </a:rPr>
              <a:t>mediante</a:t>
            </a:r>
            <a:r>
              <a:rPr lang="en-US" sz="1200" b="0" i="0" dirty="0">
                <a:effectLst/>
              </a:rPr>
              <a:t> </a:t>
            </a:r>
            <a:r>
              <a:rPr lang="en-US" sz="1200" b="0" i="0" dirty="0" err="1">
                <a:effectLst/>
              </a:rPr>
              <a:t>secuencias</a:t>
            </a:r>
            <a:r>
              <a:rPr lang="en-US" sz="1200" b="0" i="0" dirty="0">
                <a:effectLst/>
              </a:rPr>
              <a:t> y </a:t>
            </a:r>
            <a:r>
              <a:rPr lang="en-US" sz="1200" b="0" i="0" dirty="0" err="1">
                <a:effectLst/>
              </a:rPr>
              <a:t>patrones</a:t>
            </a:r>
            <a:r>
              <a:rPr lang="en-US" sz="1200" b="0" i="0" dirty="0">
                <a:effectLst/>
              </a:rPr>
              <a:t>, </a:t>
            </a:r>
            <a:r>
              <a:rPr lang="en-US" sz="1200" b="0" i="0" dirty="0" err="1">
                <a:effectLst/>
              </a:rPr>
              <a:t>partiendo</a:t>
            </a:r>
            <a:r>
              <a:rPr lang="en-US" sz="1200" b="0" i="0" dirty="0">
                <a:effectLst/>
              </a:rPr>
              <a:t> de la base de que </a:t>
            </a:r>
            <a:r>
              <a:rPr lang="en-US" sz="1200" b="0" i="0" dirty="0" err="1">
                <a:effectLst/>
              </a:rPr>
              <a:t>algunas</a:t>
            </a:r>
            <a:r>
              <a:rPr lang="en-US" sz="1200" b="0" i="0" dirty="0">
                <a:effectLst/>
              </a:rPr>
              <a:t> </a:t>
            </a:r>
            <a:r>
              <a:rPr lang="en-US" sz="1200" b="0" i="0" dirty="0" err="1">
                <a:effectLst/>
              </a:rPr>
              <a:t>acciones</a:t>
            </a:r>
            <a:r>
              <a:rPr lang="en-US" sz="1200" b="0" i="0" dirty="0">
                <a:effectLst/>
              </a:rPr>
              <a:t> </a:t>
            </a:r>
            <a:r>
              <a:rPr lang="en-US" sz="1200" b="0" i="0" dirty="0" err="1">
                <a:effectLst/>
              </a:rPr>
              <a:t>pueden</a:t>
            </a:r>
            <a:r>
              <a:rPr lang="en-US" sz="1200" b="0" i="0" dirty="0">
                <a:effectLst/>
              </a:rPr>
              <a:t> </a:t>
            </a:r>
            <a:r>
              <a:rPr lang="en-US" sz="1200" b="0" i="0" dirty="0" err="1">
                <a:effectLst/>
              </a:rPr>
              <a:t>seguir</a:t>
            </a:r>
            <a:r>
              <a:rPr lang="en-US" sz="1200" b="0" i="0" dirty="0">
                <a:effectLst/>
              </a:rPr>
              <a:t> a </a:t>
            </a:r>
            <a:r>
              <a:rPr lang="en-US" sz="1200" b="0" i="0" dirty="0" err="1">
                <a:effectLst/>
              </a:rPr>
              <a:t>otras</a:t>
            </a:r>
            <a:r>
              <a:rPr lang="en-US" sz="1200" b="0" i="0" dirty="0">
                <a:effectLst/>
              </a:rPr>
              <a:t>, </a:t>
            </a:r>
            <a:r>
              <a:rPr lang="en-US" sz="1200" b="0" i="0" dirty="0" err="1">
                <a:effectLst/>
              </a:rPr>
              <a:t>configurando</a:t>
            </a:r>
            <a:r>
              <a:rPr lang="en-US" sz="1200" b="0" i="0" dirty="0">
                <a:effectLst/>
              </a:rPr>
              <a:t> </a:t>
            </a:r>
            <a:r>
              <a:rPr lang="en-US" sz="1200" b="0" i="0" dirty="0" err="1">
                <a:effectLst/>
              </a:rPr>
              <a:t>trayectorias</a:t>
            </a:r>
            <a:r>
              <a:rPr lang="en-US" sz="1200" b="0" i="0" dirty="0">
                <a:effectLst/>
              </a:rPr>
              <a:t> </a:t>
            </a:r>
            <a:r>
              <a:rPr lang="en-US" sz="1200" b="0" i="0" dirty="0" err="1">
                <a:effectLst/>
              </a:rPr>
              <a:t>tipo</a:t>
            </a:r>
            <a:r>
              <a:rPr lang="en-US" sz="1200" b="0" i="0" dirty="0">
                <a:effectLst/>
              </a:rPr>
              <a:t>. </a:t>
            </a:r>
          </a:p>
          <a:p>
            <a:pPr>
              <a:lnSpc>
                <a:spcPct val="95000"/>
              </a:lnSpc>
            </a:pPr>
            <a:r>
              <a:rPr lang="en-US" sz="1200" b="0" i="0" dirty="0" err="1">
                <a:effectLst/>
              </a:rPr>
              <a:t>Captar</a:t>
            </a:r>
            <a:r>
              <a:rPr lang="en-US" sz="1200" b="0" i="0" dirty="0">
                <a:effectLst/>
              </a:rPr>
              <a:t> las </a:t>
            </a:r>
            <a:r>
              <a:rPr lang="en-US" sz="1200" b="0" i="0" dirty="0" err="1">
                <a:effectLst/>
              </a:rPr>
              <a:t>fases</a:t>
            </a:r>
            <a:r>
              <a:rPr lang="en-US" sz="1200" b="0" i="0" dirty="0">
                <a:effectLst/>
              </a:rPr>
              <a:t> y </a:t>
            </a:r>
            <a:r>
              <a:rPr lang="en-US" sz="1200" b="0" i="0" dirty="0" err="1">
                <a:effectLst/>
              </a:rPr>
              <a:t>secuencias</a:t>
            </a:r>
            <a:r>
              <a:rPr lang="en-US" sz="1200" b="0" i="0" dirty="0">
                <a:effectLst/>
              </a:rPr>
              <a:t> </a:t>
            </a:r>
            <a:r>
              <a:rPr lang="en-US" sz="1200" b="0" i="0" dirty="0" err="1">
                <a:effectLst/>
              </a:rPr>
              <a:t>específicas</a:t>
            </a:r>
            <a:r>
              <a:rPr lang="en-US" sz="1200" b="0" i="0" dirty="0">
                <a:effectLst/>
              </a:rPr>
              <a:t> es un </a:t>
            </a:r>
            <a:r>
              <a:rPr lang="en-US" sz="1200" b="0" i="0" dirty="0" err="1">
                <a:effectLst/>
              </a:rPr>
              <a:t>objetivo</a:t>
            </a:r>
            <a:r>
              <a:rPr lang="en-US" sz="1200" b="0" i="0" dirty="0">
                <a:effectLst/>
              </a:rPr>
              <a:t> clave </a:t>
            </a:r>
            <a:r>
              <a:rPr lang="en-US" sz="1200" b="0" i="0" dirty="0" err="1">
                <a:effectLst/>
              </a:rPr>
              <a:t>en</a:t>
            </a:r>
            <a:r>
              <a:rPr lang="en-US" sz="1200" b="0" i="0" dirty="0">
                <a:effectLst/>
              </a:rPr>
              <a:t> la </a:t>
            </a:r>
            <a:r>
              <a:rPr lang="en-US" sz="1200" b="0" i="0" dirty="0" err="1">
                <a:effectLst/>
              </a:rPr>
              <a:t>codificación</a:t>
            </a:r>
            <a:r>
              <a:rPr lang="en-US" sz="1200" b="0" i="0" dirty="0">
                <a:effectLst/>
              </a:rPr>
              <a:t> de </a:t>
            </a:r>
            <a:r>
              <a:rPr lang="en-US" sz="1200" b="0" i="0" dirty="0" err="1">
                <a:effectLst/>
              </a:rPr>
              <a:t>procesos</a:t>
            </a:r>
            <a:r>
              <a:rPr lang="en-US" sz="1200" b="0" i="0" dirty="0">
                <a:effectLst/>
              </a:rPr>
              <a:t>.</a:t>
            </a:r>
            <a:endParaRPr lang="en-US" sz="1200" dirty="0"/>
          </a:p>
        </p:txBody>
      </p:sp>
      <p:pic>
        <p:nvPicPr>
          <p:cNvPr id="6" name="Marcador de contenido 5">
            <a:extLst>
              <a:ext uri="{FF2B5EF4-FFF2-40B4-BE49-F238E27FC236}">
                <a16:creationId xmlns:a16="http://schemas.microsoft.com/office/drawing/2014/main" id="{A65966B1-A155-6E90-1718-53FAAD1F7820}"/>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5401464" y="1414543"/>
            <a:ext cx="6035826" cy="4028913"/>
          </a:xfrm>
          <a:prstGeom prst="rect">
            <a:avLst/>
          </a:prstGeom>
        </p:spPr>
      </p:pic>
    </p:spTree>
    <p:extLst>
      <p:ext uri="{BB962C8B-B14F-4D97-AF65-F5344CB8AC3E}">
        <p14:creationId xmlns:p14="http://schemas.microsoft.com/office/powerpoint/2010/main" val="2081606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F921826-4D96-75F0-1E72-CEFEE59331CA}"/>
              </a:ext>
            </a:extLst>
          </p:cNvPr>
          <p:cNvSpPr>
            <a:spLocks noGrp="1"/>
          </p:cNvSpPr>
          <p:nvPr>
            <p:ph type="title"/>
          </p:nvPr>
        </p:nvSpPr>
        <p:spPr>
          <a:xfrm>
            <a:off x="762000" y="758951"/>
            <a:ext cx="3880511" cy="1577849"/>
          </a:xfrm>
        </p:spPr>
        <p:txBody>
          <a:bodyPr vert="horz" lIns="91440" tIns="45720" rIns="91440" bIns="45720" rtlCol="0" anchor="t">
            <a:normAutofit/>
          </a:bodyPr>
          <a:lstStyle/>
          <a:p>
            <a:r>
              <a:rPr lang="en-US" kern="1200" spc="-50" baseline="0">
                <a:solidFill>
                  <a:schemeClr val="tx1"/>
                </a:solidFill>
                <a:latin typeface="+mj-lt"/>
                <a:ea typeface="+mj-ea"/>
                <a:cs typeface="+mj-cs"/>
              </a:rPr>
              <a:t>Codificación estructural</a:t>
            </a:r>
          </a:p>
        </p:txBody>
      </p:sp>
      <p:sp>
        <p:nvSpPr>
          <p:cNvPr id="3" name="Marcador de contenido 2">
            <a:extLst>
              <a:ext uri="{FF2B5EF4-FFF2-40B4-BE49-F238E27FC236}">
                <a16:creationId xmlns:a16="http://schemas.microsoft.com/office/drawing/2014/main" id="{6280FB28-D699-5198-15D9-5A6CB4AE6D86}"/>
              </a:ext>
            </a:extLst>
          </p:cNvPr>
          <p:cNvSpPr>
            <a:spLocks noGrp="1"/>
          </p:cNvSpPr>
          <p:nvPr>
            <p:ph sz="half" idx="1"/>
          </p:nvPr>
        </p:nvSpPr>
        <p:spPr>
          <a:xfrm>
            <a:off x="762000" y="2611718"/>
            <a:ext cx="3880511" cy="3514164"/>
          </a:xfrm>
        </p:spPr>
        <p:txBody>
          <a:bodyPr vert="horz" lIns="91440" tIns="45720" rIns="91440" bIns="45720" rtlCol="0">
            <a:normAutofit/>
          </a:bodyPr>
          <a:lstStyle/>
          <a:p>
            <a:pPr>
              <a:lnSpc>
                <a:spcPct val="95000"/>
              </a:lnSpc>
            </a:pPr>
            <a:r>
              <a:rPr lang="en-US" sz="1200" b="0" i="0">
                <a:effectLst/>
              </a:rPr>
              <a:t>La "estructura" de una sentencia judicial es distinta de la de un ensayo o un artículo científico.</a:t>
            </a:r>
          </a:p>
          <a:p>
            <a:pPr>
              <a:lnSpc>
                <a:spcPct val="95000"/>
              </a:lnSpc>
            </a:pPr>
            <a:r>
              <a:rPr lang="en-US" sz="1200" b="0" i="0">
                <a:effectLst/>
              </a:rPr>
              <a:t>Los investigadores pueden emplear la codificación estructural para organizar los datos según sus distintos elementos estructurales, como elementos específicos, el orden de la información o el propósito que subyace a las distintas estructuras.</a:t>
            </a:r>
          </a:p>
          <a:p>
            <a:pPr>
              <a:lnSpc>
                <a:spcPct val="95000"/>
              </a:lnSpc>
            </a:pPr>
            <a:r>
              <a:rPr lang="en-US" sz="1200"/>
              <a:t>Este tipo de análisis puede ayudar, por ejemplo, a elaborar revisiones críticas de literatura, abordando aspectos teóricos (conceptos, relaciones e hipótesis) y metodológicos (datos, variables, técnicas de análisis de datos) que explican la inconsistencia de hallazgos en un campo de estudio.</a:t>
            </a:r>
          </a:p>
        </p:txBody>
      </p:sp>
      <p:pic>
        <p:nvPicPr>
          <p:cNvPr id="6" name="Marcador de contenido 5">
            <a:extLst>
              <a:ext uri="{FF2B5EF4-FFF2-40B4-BE49-F238E27FC236}">
                <a16:creationId xmlns:a16="http://schemas.microsoft.com/office/drawing/2014/main" id="{336764C6-8A91-03A4-0689-B3E5FEC9B72E}"/>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10912" r="37104"/>
          <a:stretch/>
        </p:blipFill>
        <p:spPr>
          <a:xfrm>
            <a:off x="5401463" y="10"/>
            <a:ext cx="6790537" cy="6857990"/>
          </a:xfrm>
          <a:prstGeom prst="rect">
            <a:avLst/>
          </a:prstGeom>
        </p:spPr>
      </p:pic>
    </p:spTree>
    <p:extLst>
      <p:ext uri="{BB962C8B-B14F-4D97-AF65-F5344CB8AC3E}">
        <p14:creationId xmlns:p14="http://schemas.microsoft.com/office/powerpoint/2010/main" val="26887391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081175-6A8E-651F-5DD8-87651016AF2F}"/>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Codificación longitudinal</a:t>
            </a:r>
          </a:p>
        </p:txBody>
      </p:sp>
      <p:sp>
        <p:nvSpPr>
          <p:cNvPr id="3" name="Marcador de contenido 2">
            <a:extLst>
              <a:ext uri="{FF2B5EF4-FFF2-40B4-BE49-F238E27FC236}">
                <a16:creationId xmlns:a16="http://schemas.microsoft.com/office/drawing/2014/main" id="{D29BD551-A265-D9EB-5FB2-B6F670344A10}"/>
              </a:ext>
            </a:extLst>
          </p:cNvPr>
          <p:cNvSpPr>
            <a:spLocks noGrp="1"/>
          </p:cNvSpPr>
          <p:nvPr>
            <p:ph sz="half" idx="1"/>
          </p:nvPr>
        </p:nvSpPr>
        <p:spPr>
          <a:xfrm>
            <a:off x="762001" y="2207969"/>
            <a:ext cx="3932830" cy="3884983"/>
          </a:xfrm>
        </p:spPr>
        <p:txBody>
          <a:bodyPr vert="horz" lIns="91440" tIns="45720" rIns="91440" bIns="45720" rtlCol="0">
            <a:normAutofit/>
          </a:bodyPr>
          <a:lstStyle/>
          <a:p>
            <a:pPr>
              <a:lnSpc>
                <a:spcPct val="95000"/>
              </a:lnSpc>
            </a:pPr>
            <a:r>
              <a:rPr lang="en-US" sz="1400" b="0" i="0">
                <a:effectLst/>
              </a:rPr>
              <a:t>Los estudios que observan a personas o prácticas a lo largo del tiempo lo hacen para captar y comprender los cambios en entornos dinámicos.</a:t>
            </a:r>
          </a:p>
          <a:p>
            <a:pPr>
              <a:lnSpc>
                <a:spcPct val="95000"/>
              </a:lnSpc>
            </a:pPr>
            <a:r>
              <a:rPr lang="en-US" sz="1400" b="0" i="0">
                <a:effectLst/>
              </a:rPr>
              <a:t>La función de la codificación longitudinal es codificar también los aspectos contextuales o temporales relevantes. Estos pueden analizarse junto con otros códigos para evaluar cómo cambian las frecuencias y los patrones de una observación o entrevista a la siguiente.</a:t>
            </a:r>
          </a:p>
          <a:p>
            <a:pPr>
              <a:lnSpc>
                <a:spcPct val="95000"/>
              </a:lnSpc>
            </a:pPr>
            <a:r>
              <a:rPr lang="en-US" sz="1400" b="0" i="0">
                <a:effectLst/>
              </a:rPr>
              <a:t>Esto ayudará a los investigadores a ilustrar empíricamente las diferencias o cambios a lo largo del tiempo.</a:t>
            </a:r>
            <a:endParaRPr lang="en-US" sz="1400"/>
          </a:p>
        </p:txBody>
      </p:sp>
      <p:pic>
        <p:nvPicPr>
          <p:cNvPr id="6" name="Marcador de contenido 5">
            <a:extLst>
              <a:ext uri="{FF2B5EF4-FFF2-40B4-BE49-F238E27FC236}">
                <a16:creationId xmlns:a16="http://schemas.microsoft.com/office/drawing/2014/main" id="{F2B795E5-D139-5790-5128-26C0105F3E9B}"/>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5627366" y="755650"/>
            <a:ext cx="5584021" cy="5346700"/>
          </a:xfrm>
          <a:prstGeom prst="rect">
            <a:avLst/>
          </a:prstGeom>
        </p:spPr>
      </p:pic>
      <p:sp>
        <p:nvSpPr>
          <p:cNvPr id="7" name="CuadroTexto 6">
            <a:extLst>
              <a:ext uri="{FF2B5EF4-FFF2-40B4-BE49-F238E27FC236}">
                <a16:creationId xmlns:a16="http://schemas.microsoft.com/office/drawing/2014/main" id="{B18B5981-4A01-7C30-2914-1096C5AD6A39}"/>
              </a:ext>
            </a:extLst>
          </p:cNvPr>
          <p:cNvSpPr txBox="1"/>
          <p:nvPr/>
        </p:nvSpPr>
        <p:spPr>
          <a:xfrm>
            <a:off x="8570921" y="5902295"/>
            <a:ext cx="2640466" cy="200055"/>
          </a:xfrm>
          <a:prstGeom prst="rect">
            <a:avLst/>
          </a:prstGeom>
          <a:solidFill>
            <a:srgbClr val="000000"/>
          </a:solidFill>
        </p:spPr>
        <p:txBody>
          <a:bodyPr wrap="none" rtlCol="0">
            <a:spAutoFit/>
          </a:bodyPr>
          <a:lstStyle/>
          <a:p>
            <a:pPr algn="r">
              <a:spcAft>
                <a:spcPts val="600"/>
              </a:spcAft>
            </a:pPr>
            <a:r>
              <a:rPr lang="es-CL" sz="700">
                <a:solidFill>
                  <a:srgbClr val="FFFFFF"/>
                </a:solidFill>
                <a:hlinkClick r:id="rId3" tooltip="http://physics.stackexchange.com/questions/266804/in-which-pattern-does-the-individual-particles-move-in-a-longitudinal-wave/269073">
                  <a:extLst>
                    <a:ext uri="{A12FA001-AC4F-418D-AE19-62706E023703}">
                      <ahyp:hlinkClr xmlns:ahyp="http://schemas.microsoft.com/office/drawing/2018/hyperlinkcolor" val="tx"/>
                    </a:ext>
                  </a:extLst>
                </a:hlinkClick>
              </a:rPr>
              <a:t>Esta foto</a:t>
            </a:r>
            <a:r>
              <a:rPr lang="es-CL" sz="700">
                <a:solidFill>
                  <a:srgbClr val="FFFFFF"/>
                </a:solidFill>
              </a:rPr>
              <a:t> de Autor desconocido está bajo licencia </a:t>
            </a:r>
            <a:r>
              <a:rPr lang="es-CL"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s-CL" sz="700">
              <a:solidFill>
                <a:srgbClr val="FFFFFF"/>
              </a:solidFill>
            </a:endParaRPr>
          </a:p>
        </p:txBody>
      </p:sp>
    </p:spTree>
    <p:extLst>
      <p:ext uri="{BB962C8B-B14F-4D97-AF65-F5344CB8AC3E}">
        <p14:creationId xmlns:p14="http://schemas.microsoft.com/office/powerpoint/2010/main" val="1554163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ítulo 4">
            <a:extLst>
              <a:ext uri="{FF2B5EF4-FFF2-40B4-BE49-F238E27FC236}">
                <a16:creationId xmlns:a16="http://schemas.microsoft.com/office/drawing/2014/main" id="{E9775DE7-4A6B-D805-28C9-729B5DDA4775}"/>
              </a:ext>
            </a:extLst>
          </p:cNvPr>
          <p:cNvSpPr>
            <a:spLocks noGrp="1"/>
          </p:cNvSpPr>
          <p:nvPr>
            <p:ph type="title"/>
          </p:nvPr>
        </p:nvSpPr>
        <p:spPr>
          <a:xfrm>
            <a:off x="762000" y="743804"/>
            <a:ext cx="4102609" cy="3793482"/>
          </a:xfrm>
        </p:spPr>
        <p:txBody>
          <a:bodyPr vert="horz" lIns="91440" tIns="45720" rIns="91440" bIns="45720" rtlCol="0" anchor="ctr">
            <a:normAutofit/>
          </a:bodyPr>
          <a:lstStyle/>
          <a:p>
            <a:r>
              <a:rPr lang="en-US" sz="6000"/>
              <a:t>Creación y gestión de códigos en Atlas Ti</a:t>
            </a:r>
          </a:p>
        </p:txBody>
      </p:sp>
      <p:pic>
        <p:nvPicPr>
          <p:cNvPr id="8" name="Marcador de contenido 7">
            <a:extLst>
              <a:ext uri="{FF2B5EF4-FFF2-40B4-BE49-F238E27FC236}">
                <a16:creationId xmlns:a16="http://schemas.microsoft.com/office/drawing/2014/main" id="{AF304934-4D6A-1B80-7B15-81B6C1A9C686}"/>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r="222"/>
          <a:stretch/>
        </p:blipFill>
        <p:spPr>
          <a:xfrm>
            <a:off x="5349241" y="10"/>
            <a:ext cx="6842759" cy="6857990"/>
          </a:xfrm>
          <a:prstGeom prst="rect">
            <a:avLst/>
          </a:prstGeom>
        </p:spPr>
      </p:pic>
    </p:spTree>
    <p:extLst>
      <p:ext uri="{BB962C8B-B14F-4D97-AF65-F5344CB8AC3E}">
        <p14:creationId xmlns:p14="http://schemas.microsoft.com/office/powerpoint/2010/main" val="300533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930A4C0-6662-1A26-32B1-07B924EC0B3E}"/>
              </a:ext>
            </a:extLst>
          </p:cNvPr>
          <p:cNvSpPr>
            <a:spLocks noGrp="1"/>
          </p:cNvSpPr>
          <p:nvPr>
            <p:ph type="title"/>
          </p:nvPr>
        </p:nvSpPr>
        <p:spPr>
          <a:xfrm>
            <a:off x="762000" y="779915"/>
            <a:ext cx="3908996" cy="5337050"/>
          </a:xfrm>
        </p:spPr>
        <p:txBody>
          <a:bodyPr anchor="ctr">
            <a:normAutofit/>
          </a:bodyPr>
          <a:lstStyle/>
          <a:p>
            <a:r>
              <a:rPr lang="es-CL" dirty="0"/>
              <a:t>Formas de codificar en </a:t>
            </a:r>
            <a:r>
              <a:rPr lang="es-CL" dirty="0" err="1"/>
              <a:t>Atlas.Ti</a:t>
            </a:r>
            <a:endParaRPr lang="es-CL" dirty="0"/>
          </a:p>
        </p:txBody>
      </p:sp>
      <p:graphicFrame>
        <p:nvGraphicFramePr>
          <p:cNvPr id="5" name="Marcador de contenido 2">
            <a:extLst>
              <a:ext uri="{FF2B5EF4-FFF2-40B4-BE49-F238E27FC236}">
                <a16:creationId xmlns:a16="http://schemas.microsoft.com/office/drawing/2014/main" id="{8111E882-1FCF-C2FD-7BE4-9DF968301882}"/>
              </a:ext>
            </a:extLst>
          </p:cNvPr>
          <p:cNvGraphicFramePr>
            <a:graphicFrameLocks noGrp="1"/>
          </p:cNvGraphicFramePr>
          <p:nvPr>
            <p:ph idx="1"/>
            <p:extLst>
              <p:ext uri="{D42A27DB-BD31-4B8C-83A1-F6EECF244321}">
                <p14:modId xmlns:p14="http://schemas.microsoft.com/office/powerpoint/2010/main" val="1162629653"/>
              </p:ext>
            </p:extLst>
          </p:nvPr>
        </p:nvGraphicFramePr>
        <p:xfrm>
          <a:off x="5416298" y="758951"/>
          <a:ext cx="5980170" cy="53370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226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35B66C6-97EA-7850-51F7-D00E50A2AE2B}"/>
              </a:ext>
            </a:extLst>
          </p:cNvPr>
          <p:cNvSpPr>
            <a:spLocks noGrp="1"/>
          </p:cNvSpPr>
          <p:nvPr>
            <p:ph type="title"/>
          </p:nvPr>
        </p:nvSpPr>
        <p:spPr>
          <a:xfrm>
            <a:off x="6163464" y="755650"/>
            <a:ext cx="5266535" cy="1345115"/>
          </a:xfrm>
        </p:spPr>
        <p:txBody>
          <a:bodyPr>
            <a:normAutofit/>
          </a:bodyPr>
          <a:lstStyle/>
          <a:p>
            <a:r>
              <a:rPr lang="es-CL" dirty="0"/>
              <a:t>En esta clase veremos:</a:t>
            </a:r>
          </a:p>
        </p:txBody>
      </p:sp>
      <p:pic>
        <p:nvPicPr>
          <p:cNvPr id="5" name="Picture 4" descr="Script de ordenador en una pantalla">
            <a:extLst>
              <a:ext uri="{FF2B5EF4-FFF2-40B4-BE49-F238E27FC236}">
                <a16:creationId xmlns:a16="http://schemas.microsoft.com/office/drawing/2014/main" id="{D1BAEFCC-1182-7B17-8486-47FAA6D87AA2}"/>
              </a:ext>
            </a:extLst>
          </p:cNvPr>
          <p:cNvPicPr>
            <a:picLocks noChangeAspect="1"/>
          </p:cNvPicPr>
          <p:nvPr/>
        </p:nvPicPr>
        <p:blipFill rotWithShape="1">
          <a:blip r:embed="rId2"/>
          <a:srcRect l="3812" r="43584" b="-1"/>
          <a:stretch/>
        </p:blipFill>
        <p:spPr>
          <a:xfrm>
            <a:off x="20" y="10"/>
            <a:ext cx="5404493" cy="6857990"/>
          </a:xfrm>
          <a:prstGeom prst="rect">
            <a:avLst/>
          </a:prstGeom>
        </p:spPr>
      </p:pic>
      <p:sp>
        <p:nvSpPr>
          <p:cNvPr id="3" name="Marcador de contenido 2">
            <a:extLst>
              <a:ext uri="{FF2B5EF4-FFF2-40B4-BE49-F238E27FC236}">
                <a16:creationId xmlns:a16="http://schemas.microsoft.com/office/drawing/2014/main" id="{CDD0A330-DA93-1C15-2DA6-8D1B91A0859E}"/>
              </a:ext>
            </a:extLst>
          </p:cNvPr>
          <p:cNvSpPr>
            <a:spLocks noGrp="1"/>
          </p:cNvSpPr>
          <p:nvPr>
            <p:ph idx="1"/>
          </p:nvPr>
        </p:nvSpPr>
        <p:spPr>
          <a:xfrm>
            <a:off x="6163464" y="2207969"/>
            <a:ext cx="5266535" cy="3884983"/>
          </a:xfrm>
        </p:spPr>
        <p:txBody>
          <a:bodyPr>
            <a:normAutofit/>
          </a:bodyPr>
          <a:lstStyle/>
          <a:p>
            <a:r>
              <a:rPr lang="es-CL" dirty="0"/>
              <a:t>Técnicas de codificación en investigación cualitativa</a:t>
            </a:r>
          </a:p>
          <a:p>
            <a:r>
              <a:rPr lang="es-CL" dirty="0"/>
              <a:t>Creación y gestión de códigos en Atlas Ti</a:t>
            </a:r>
          </a:p>
          <a:p>
            <a:r>
              <a:rPr lang="es-CL" dirty="0"/>
              <a:t>Categorización y agrupamiento de códigos</a:t>
            </a:r>
          </a:p>
        </p:txBody>
      </p:sp>
    </p:spTree>
    <p:extLst>
      <p:ext uri="{BB962C8B-B14F-4D97-AF65-F5344CB8AC3E}">
        <p14:creationId xmlns:p14="http://schemas.microsoft.com/office/powerpoint/2010/main" val="4177212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Shape 307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1" name="Rectangle 3080">
            <a:extLst>
              <a:ext uri="{FF2B5EF4-FFF2-40B4-BE49-F238E27FC236}">
                <a16:creationId xmlns:a16="http://schemas.microsoft.com/office/drawing/2014/main" id="{2C84039B-8CF9-47CD-8F02-B1DBD5E75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98E63D3F-7E56-62A9-D092-740A39A9C7F3}"/>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443"/>
          <a:stretch/>
        </p:blipFill>
        <p:spPr bwMode="auto">
          <a:xfrm>
            <a:off x="20" y="10"/>
            <a:ext cx="12191977"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3" name="Rectangle 3082">
            <a:extLst>
              <a:ext uri="{FF2B5EF4-FFF2-40B4-BE49-F238E27FC236}">
                <a16:creationId xmlns:a16="http://schemas.microsoft.com/office/drawing/2014/main" id="{48D8C7A8-9E05-4465-8B1B-577C9F1DB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0F0EBBE-AF67-C299-F618-5737310C9084}"/>
              </a:ext>
            </a:extLst>
          </p:cNvPr>
          <p:cNvSpPr>
            <a:spLocks noGrp="1"/>
          </p:cNvSpPr>
          <p:nvPr>
            <p:ph type="title"/>
          </p:nvPr>
        </p:nvSpPr>
        <p:spPr>
          <a:xfrm>
            <a:off x="762000" y="747059"/>
            <a:ext cx="5989320" cy="2762904"/>
          </a:xfrm>
        </p:spPr>
        <p:txBody>
          <a:bodyPr vert="horz" lIns="91440" tIns="45720" rIns="91440" bIns="45720" rtlCol="0" anchor="b">
            <a:normAutofit/>
          </a:bodyPr>
          <a:lstStyle/>
          <a:p>
            <a:r>
              <a:rPr lang="en-US" sz="6000" b="1" dirty="0" err="1">
                <a:solidFill>
                  <a:schemeClr val="bg1"/>
                </a:solidFill>
              </a:rPr>
              <a:t>Codificación</a:t>
            </a:r>
            <a:r>
              <a:rPr lang="en-US" sz="6000" b="1" dirty="0">
                <a:solidFill>
                  <a:schemeClr val="bg1"/>
                </a:solidFill>
              </a:rPr>
              <a:t> manual</a:t>
            </a:r>
          </a:p>
        </p:txBody>
      </p:sp>
    </p:spTree>
    <p:extLst>
      <p:ext uri="{BB962C8B-B14F-4D97-AF65-F5344CB8AC3E}">
        <p14:creationId xmlns:p14="http://schemas.microsoft.com/office/powerpoint/2010/main" val="1229067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0" name="Freeform: Shape 410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112" name="Rectangle 411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C9A4207-D324-76E9-4A15-C14971C2DE5E}"/>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Codificación in vivo</a:t>
            </a:r>
          </a:p>
        </p:txBody>
      </p:sp>
      <p:sp>
        <p:nvSpPr>
          <p:cNvPr id="3" name="Marcador de contenido 2">
            <a:extLst>
              <a:ext uri="{FF2B5EF4-FFF2-40B4-BE49-F238E27FC236}">
                <a16:creationId xmlns:a16="http://schemas.microsoft.com/office/drawing/2014/main" id="{F7230D68-782C-BCD5-D970-4FA59756F549}"/>
              </a:ext>
            </a:extLst>
          </p:cNvPr>
          <p:cNvSpPr>
            <a:spLocks noGrp="1"/>
          </p:cNvSpPr>
          <p:nvPr>
            <p:ph sz="half" idx="1"/>
          </p:nvPr>
        </p:nvSpPr>
        <p:spPr>
          <a:xfrm>
            <a:off x="762001" y="2207969"/>
            <a:ext cx="3932830" cy="3884983"/>
          </a:xfrm>
        </p:spPr>
        <p:txBody>
          <a:bodyPr vert="horz" lIns="91440" tIns="45720" rIns="91440" bIns="45720" rtlCol="0">
            <a:normAutofit/>
          </a:bodyPr>
          <a:lstStyle/>
          <a:p>
            <a:pPr marL="0" indent="0">
              <a:lnSpc>
                <a:spcPct val="95000"/>
              </a:lnSpc>
              <a:buNone/>
            </a:pPr>
            <a:r>
              <a:rPr lang="en-US" sz="2200" b="0" i="0" dirty="0">
                <a:effectLst/>
              </a:rPr>
              <a:t>La </a:t>
            </a:r>
            <a:r>
              <a:rPr lang="en-US" sz="2200" b="0" i="0" dirty="0" err="1">
                <a:effectLst/>
              </a:rPr>
              <a:t>codificación</a:t>
            </a:r>
            <a:r>
              <a:rPr lang="en-US" sz="2200" b="0" i="0" dirty="0">
                <a:effectLst/>
              </a:rPr>
              <a:t> in vivo es </a:t>
            </a:r>
            <a:r>
              <a:rPr lang="en-US" sz="2200" b="0" i="0" dirty="0" err="1">
                <a:effectLst/>
              </a:rPr>
              <a:t>una</a:t>
            </a:r>
            <a:r>
              <a:rPr lang="en-US" sz="2200" b="0" i="0" dirty="0">
                <a:effectLst/>
              </a:rPr>
              <a:t> </a:t>
            </a:r>
            <a:r>
              <a:rPr lang="en-US" sz="2200" b="0" i="0" dirty="0" err="1">
                <a:effectLst/>
              </a:rPr>
              <a:t>función</a:t>
            </a:r>
            <a:r>
              <a:rPr lang="en-US" sz="2200" b="0" i="0" dirty="0">
                <a:effectLst/>
              </a:rPr>
              <a:t> </a:t>
            </a:r>
            <a:r>
              <a:rPr lang="en-US" sz="2200" b="0" i="0" dirty="0" err="1">
                <a:effectLst/>
              </a:rPr>
              <a:t>muy</a:t>
            </a:r>
            <a:r>
              <a:rPr lang="en-US" sz="2200" b="0" i="0" dirty="0">
                <a:effectLst/>
              </a:rPr>
              <a:t> </a:t>
            </a:r>
            <a:r>
              <a:rPr lang="en-US" sz="2200" b="0" i="0" dirty="0" err="1">
                <a:effectLst/>
              </a:rPr>
              <a:t>útil</a:t>
            </a:r>
            <a:r>
              <a:rPr lang="en-US" sz="2200" b="0" i="0" dirty="0">
                <a:effectLst/>
              </a:rPr>
              <a:t> </a:t>
            </a:r>
            <a:r>
              <a:rPr lang="en-US" sz="2200" b="0" i="0" dirty="0" err="1">
                <a:effectLst/>
              </a:rPr>
              <a:t>en</a:t>
            </a:r>
            <a:r>
              <a:rPr lang="en-US" sz="2200" b="0" i="0" dirty="0">
                <a:effectLst/>
              </a:rPr>
              <a:t> </a:t>
            </a:r>
            <a:r>
              <a:rPr lang="en-US" sz="2200" b="0" i="0" dirty="0" err="1">
                <a:effectLst/>
              </a:rPr>
              <a:t>ATLAS.ti</a:t>
            </a:r>
            <a:r>
              <a:rPr lang="en-US" sz="2200" b="0" i="0" dirty="0">
                <a:effectLst/>
              </a:rPr>
              <a:t> para </a:t>
            </a:r>
            <a:r>
              <a:rPr lang="en-US" sz="2200" b="0" i="0" dirty="0" err="1">
                <a:effectLst/>
              </a:rPr>
              <a:t>cuando</a:t>
            </a:r>
            <a:r>
              <a:rPr lang="en-US" sz="2200" b="0" i="0" dirty="0">
                <a:effectLst/>
              </a:rPr>
              <a:t> se </a:t>
            </a:r>
            <a:r>
              <a:rPr lang="en-US" sz="2200" b="0" i="0" dirty="0" err="1">
                <a:effectLst/>
              </a:rPr>
              <a:t>encuentra</a:t>
            </a:r>
            <a:r>
              <a:rPr lang="en-US" sz="2200" b="0" i="0" dirty="0">
                <a:effectLst/>
              </a:rPr>
              <a:t> con un </a:t>
            </a:r>
            <a:r>
              <a:rPr lang="en-US" sz="2200" b="0" i="0" dirty="0" err="1">
                <a:effectLst/>
              </a:rPr>
              <a:t>término</a:t>
            </a:r>
            <a:r>
              <a:rPr lang="en-US" sz="2200" b="0" i="0" dirty="0">
                <a:effectLst/>
              </a:rPr>
              <a:t> clave o </a:t>
            </a:r>
            <a:r>
              <a:rPr lang="en-US" sz="2200" b="0" i="0" dirty="0" err="1">
                <a:effectLst/>
              </a:rPr>
              <a:t>una</a:t>
            </a:r>
            <a:r>
              <a:rPr lang="en-US" sz="2200" b="0" i="0" dirty="0">
                <a:effectLst/>
              </a:rPr>
              <a:t> </a:t>
            </a:r>
            <a:r>
              <a:rPr lang="en-US" sz="2200" b="0" i="0" dirty="0" err="1">
                <a:effectLst/>
              </a:rPr>
              <a:t>frase</a:t>
            </a:r>
            <a:r>
              <a:rPr lang="en-US" sz="2200" b="0" i="0" dirty="0">
                <a:effectLst/>
              </a:rPr>
              <a:t> de la que </a:t>
            </a:r>
            <a:r>
              <a:rPr lang="en-US" sz="2200" b="0" i="0" dirty="0" err="1">
                <a:effectLst/>
              </a:rPr>
              <a:t>quiere</a:t>
            </a:r>
            <a:r>
              <a:rPr lang="en-US" sz="2200" b="0" i="0" dirty="0">
                <a:effectLst/>
              </a:rPr>
              <a:t> </a:t>
            </a:r>
            <a:r>
              <a:rPr lang="en-US" sz="2200" b="0" i="0" dirty="0" err="1">
                <a:effectLst/>
              </a:rPr>
              <a:t>crear</a:t>
            </a:r>
            <a:r>
              <a:rPr lang="en-US" sz="2200" b="0" i="0" dirty="0">
                <a:effectLst/>
              </a:rPr>
              <a:t> un </a:t>
            </a:r>
            <a:r>
              <a:rPr lang="en-US" sz="2200" b="0" i="0" dirty="0" err="1">
                <a:effectLst/>
              </a:rPr>
              <a:t>código</a:t>
            </a:r>
            <a:r>
              <a:rPr lang="en-US" sz="2200" b="0" i="0" dirty="0">
                <a:effectLst/>
              </a:rPr>
              <a:t>. </a:t>
            </a:r>
            <a:r>
              <a:rPr lang="en-US" sz="2200" b="0" i="0" dirty="0" err="1">
                <a:effectLst/>
              </a:rPr>
              <a:t>Simplemente</a:t>
            </a:r>
            <a:r>
              <a:rPr lang="en-US" sz="2200" b="0" i="0" dirty="0">
                <a:effectLst/>
              </a:rPr>
              <a:t> </a:t>
            </a:r>
            <a:r>
              <a:rPr lang="en-US" sz="2200" b="0" i="0" dirty="0" err="1">
                <a:effectLst/>
              </a:rPr>
              <a:t>resalte</a:t>
            </a:r>
            <a:r>
              <a:rPr lang="en-US" sz="2200" b="0" i="0" dirty="0">
                <a:effectLst/>
              </a:rPr>
              <a:t> </a:t>
            </a:r>
            <a:r>
              <a:rPr lang="en-US" sz="2200" b="0" i="0" dirty="0" err="1">
                <a:effectLst/>
              </a:rPr>
              <a:t>el</a:t>
            </a:r>
            <a:r>
              <a:rPr lang="en-US" sz="2200" b="0" i="0" dirty="0">
                <a:effectLst/>
              </a:rPr>
              <a:t> </a:t>
            </a:r>
            <a:r>
              <a:rPr lang="en-US" sz="2200" b="0" i="0" dirty="0" err="1">
                <a:effectLst/>
              </a:rPr>
              <a:t>texto</a:t>
            </a:r>
            <a:r>
              <a:rPr lang="en-US" sz="2200" b="0" i="0" dirty="0">
                <a:effectLst/>
              </a:rPr>
              <a:t> </a:t>
            </a:r>
            <a:r>
              <a:rPr lang="en-US" sz="2200" b="0" i="0" dirty="0" err="1">
                <a:effectLst/>
              </a:rPr>
              <a:t>deseado</a:t>
            </a:r>
            <a:r>
              <a:rPr lang="en-US" sz="2200" b="0" i="0" dirty="0">
                <a:effectLst/>
              </a:rPr>
              <a:t> y </a:t>
            </a:r>
            <a:r>
              <a:rPr lang="en-US" sz="2200" b="0" i="0" dirty="0" err="1">
                <a:effectLst/>
              </a:rPr>
              <a:t>haga</a:t>
            </a:r>
            <a:r>
              <a:rPr lang="en-US" sz="2200" b="0" i="0" dirty="0">
                <a:effectLst/>
              </a:rPr>
              <a:t> </a:t>
            </a:r>
            <a:r>
              <a:rPr lang="en-US" sz="2200" b="0" i="0" dirty="0" err="1">
                <a:effectLst/>
              </a:rPr>
              <a:t>clic</a:t>
            </a:r>
            <a:r>
              <a:rPr lang="en-US" sz="2200" b="0" i="0" dirty="0">
                <a:effectLst/>
              </a:rPr>
              <a:t> </a:t>
            </a:r>
            <a:r>
              <a:rPr lang="en-US" sz="2200" b="0" i="0" dirty="0" err="1">
                <a:effectLst/>
              </a:rPr>
              <a:t>en</a:t>
            </a:r>
            <a:r>
              <a:rPr lang="en-US" sz="2200" b="0" i="0" dirty="0">
                <a:effectLst/>
              </a:rPr>
              <a:t> "Código in Vivo" para </a:t>
            </a:r>
            <a:r>
              <a:rPr lang="en-US" sz="2200" b="0" i="0" dirty="0" err="1">
                <a:effectLst/>
              </a:rPr>
              <a:t>crear</a:t>
            </a:r>
            <a:r>
              <a:rPr lang="en-US" sz="2200" b="0" i="0" dirty="0">
                <a:effectLst/>
              </a:rPr>
              <a:t> un nuevo </a:t>
            </a:r>
            <a:r>
              <a:rPr lang="en-US" sz="2200" b="0" i="0" dirty="0" err="1">
                <a:effectLst/>
              </a:rPr>
              <a:t>código</a:t>
            </a:r>
            <a:r>
              <a:rPr lang="en-US" sz="2200" b="0" i="0" dirty="0">
                <a:effectLst/>
              </a:rPr>
              <a:t> </a:t>
            </a:r>
            <a:r>
              <a:rPr lang="en-US" sz="2200" b="0" i="0" dirty="0" err="1">
                <a:effectLst/>
              </a:rPr>
              <a:t>instantáneamente</a:t>
            </a:r>
            <a:r>
              <a:rPr lang="en-US" sz="2200" b="0" i="0" dirty="0">
                <a:effectLst/>
              </a:rPr>
              <a:t>.</a:t>
            </a:r>
            <a:endParaRPr lang="en-US" sz="2200" dirty="0"/>
          </a:p>
        </p:txBody>
      </p:sp>
      <p:pic>
        <p:nvPicPr>
          <p:cNvPr id="4098" name="Picture 2">
            <a:extLst>
              <a:ext uri="{FF2B5EF4-FFF2-40B4-BE49-F238E27FC236}">
                <a16:creationId xmlns:a16="http://schemas.microsoft.com/office/drawing/2014/main" id="{B02B97AA-2AE0-77A2-FACC-32F44DAA0B4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401464" y="2070939"/>
            <a:ext cx="6035826" cy="2716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1753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Freeform: Shape 5126">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129" name="Rectangle 512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091105A-935C-86AE-DFCA-0E11003C472A}"/>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sz="4200" kern="1200" spc="-50" baseline="0" dirty="0">
                <a:solidFill>
                  <a:schemeClr val="tx1"/>
                </a:solidFill>
                <a:latin typeface="+mj-lt"/>
                <a:ea typeface="+mj-ea"/>
                <a:cs typeface="+mj-cs"/>
              </a:rPr>
              <a:t>Gestor de </a:t>
            </a:r>
            <a:r>
              <a:rPr lang="en-US" sz="4200" kern="1200" spc="-50" baseline="0" dirty="0" err="1">
                <a:solidFill>
                  <a:schemeClr val="tx1"/>
                </a:solidFill>
                <a:latin typeface="+mj-lt"/>
                <a:ea typeface="+mj-ea"/>
                <a:cs typeface="+mj-cs"/>
              </a:rPr>
              <a:t>códigos</a:t>
            </a:r>
            <a:endParaRPr lang="en-US" sz="4200" kern="1200" spc="-50" baseline="0" dirty="0">
              <a:solidFill>
                <a:schemeClr val="tx1"/>
              </a:solidFill>
              <a:latin typeface="+mj-lt"/>
              <a:ea typeface="+mj-ea"/>
              <a:cs typeface="+mj-cs"/>
            </a:endParaRPr>
          </a:p>
        </p:txBody>
      </p:sp>
      <p:sp>
        <p:nvSpPr>
          <p:cNvPr id="3" name="Marcador de contenido 2">
            <a:extLst>
              <a:ext uri="{FF2B5EF4-FFF2-40B4-BE49-F238E27FC236}">
                <a16:creationId xmlns:a16="http://schemas.microsoft.com/office/drawing/2014/main" id="{7C226ABD-7AE0-4569-C3E7-D0A7699A81D3}"/>
              </a:ext>
            </a:extLst>
          </p:cNvPr>
          <p:cNvSpPr>
            <a:spLocks noGrp="1"/>
          </p:cNvSpPr>
          <p:nvPr>
            <p:ph sz="half" idx="1"/>
          </p:nvPr>
        </p:nvSpPr>
        <p:spPr>
          <a:xfrm>
            <a:off x="762001" y="2207969"/>
            <a:ext cx="3932830" cy="3884983"/>
          </a:xfrm>
        </p:spPr>
        <p:txBody>
          <a:bodyPr vert="horz" lIns="91440" tIns="45720" rIns="91440" bIns="45720" rtlCol="0">
            <a:normAutofit fontScale="77500" lnSpcReduction="20000"/>
          </a:bodyPr>
          <a:lstStyle/>
          <a:p>
            <a:r>
              <a:rPr lang="es-CL" b="0" i="0" dirty="0">
                <a:solidFill>
                  <a:srgbClr val="111827"/>
                </a:solidFill>
                <a:effectLst/>
                <a:latin typeface="Inter"/>
              </a:rPr>
              <a:t>Una vez que haya desarrollado y aplicado un conjunto de códigos a los datos de su proyecto, puede abrir el Gestor de Códigos para obtener una vista rápida de todos sus códigos para que pueda desarrollarlos y reorganizarlos, en jerarquías, grupos, o como prefiera. </a:t>
            </a:r>
          </a:p>
          <a:p>
            <a:r>
              <a:rPr lang="es-CL" b="0" i="0" dirty="0">
                <a:solidFill>
                  <a:srgbClr val="111827"/>
                </a:solidFill>
                <a:effectLst/>
                <a:latin typeface="Inter"/>
              </a:rPr>
              <a:t>Su lista de códigos también puede exportarse para compartirla con otros o utilizarla en otro software de análisis cualitativo o cuantitativo.</a:t>
            </a:r>
            <a:endParaRPr lang="en-US" dirty="0"/>
          </a:p>
        </p:txBody>
      </p:sp>
      <p:pic>
        <p:nvPicPr>
          <p:cNvPr id="5122" name="Picture 2">
            <a:extLst>
              <a:ext uri="{FF2B5EF4-FFF2-40B4-BE49-F238E27FC236}">
                <a16:creationId xmlns:a16="http://schemas.microsoft.com/office/drawing/2014/main" id="{BD562DD6-40F4-623F-F8B3-1E77FF5CE8E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401464" y="1693700"/>
            <a:ext cx="6035826" cy="347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8261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87E3060-B00F-47C1-EB22-F5A796AABBC9}"/>
              </a:ext>
            </a:extLst>
          </p:cNvPr>
          <p:cNvSpPr>
            <a:spLocks noGrp="1"/>
          </p:cNvSpPr>
          <p:nvPr>
            <p:ph type="title"/>
          </p:nvPr>
        </p:nvSpPr>
        <p:spPr>
          <a:xfrm>
            <a:off x="762001" y="755650"/>
            <a:ext cx="3932830" cy="1345115"/>
          </a:xfrm>
        </p:spPr>
        <p:txBody>
          <a:bodyPr>
            <a:normAutofit/>
          </a:bodyPr>
          <a:lstStyle/>
          <a:p>
            <a:r>
              <a:rPr lang="es-CL" dirty="0"/>
              <a:t>Codificación automática</a:t>
            </a:r>
          </a:p>
        </p:txBody>
      </p:sp>
      <p:sp>
        <p:nvSpPr>
          <p:cNvPr id="3" name="Marcador de contenido 2">
            <a:extLst>
              <a:ext uri="{FF2B5EF4-FFF2-40B4-BE49-F238E27FC236}">
                <a16:creationId xmlns:a16="http://schemas.microsoft.com/office/drawing/2014/main" id="{7A6202E3-9B80-4156-78FF-6FBC30181C73}"/>
              </a:ext>
            </a:extLst>
          </p:cNvPr>
          <p:cNvSpPr>
            <a:spLocks noGrp="1"/>
          </p:cNvSpPr>
          <p:nvPr>
            <p:ph idx="1"/>
          </p:nvPr>
        </p:nvSpPr>
        <p:spPr>
          <a:xfrm>
            <a:off x="762001" y="2207969"/>
            <a:ext cx="3932830" cy="3884983"/>
          </a:xfrm>
        </p:spPr>
        <p:txBody>
          <a:bodyPr>
            <a:normAutofit/>
          </a:bodyPr>
          <a:lstStyle/>
          <a:p>
            <a:r>
              <a:rPr lang="es-CL" dirty="0"/>
              <a:t>Codificación de IA</a:t>
            </a:r>
          </a:p>
          <a:p>
            <a:r>
              <a:rPr lang="es-CL" dirty="0"/>
              <a:t>Análisis de sentimientos</a:t>
            </a:r>
          </a:p>
          <a:p>
            <a:r>
              <a:rPr lang="es-CL" dirty="0"/>
              <a:t>Minería de opinión</a:t>
            </a:r>
          </a:p>
        </p:txBody>
      </p:sp>
      <p:pic>
        <p:nvPicPr>
          <p:cNvPr id="7" name="Graphic 6" descr="Head with Gears">
            <a:extLst>
              <a:ext uri="{FF2B5EF4-FFF2-40B4-BE49-F238E27FC236}">
                <a16:creationId xmlns:a16="http://schemas.microsoft.com/office/drawing/2014/main" id="{5696761C-C762-61E6-A52B-D5AC3FDDE07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6027" y="755650"/>
            <a:ext cx="5346700" cy="5346700"/>
          </a:xfrm>
          <a:prstGeom prst="rect">
            <a:avLst/>
          </a:prstGeom>
        </p:spPr>
      </p:pic>
    </p:spTree>
    <p:extLst>
      <p:ext uri="{BB962C8B-B14F-4D97-AF65-F5344CB8AC3E}">
        <p14:creationId xmlns:p14="http://schemas.microsoft.com/office/powerpoint/2010/main" val="2497520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Freeform: Shape 615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153" name="Rectangle 6152">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F44F139F-679C-6CFE-CC2A-5612176489D6}"/>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Codificación de IA</a:t>
            </a:r>
          </a:p>
        </p:txBody>
      </p:sp>
      <p:sp>
        <p:nvSpPr>
          <p:cNvPr id="5" name="Marcador de contenido 4">
            <a:extLst>
              <a:ext uri="{FF2B5EF4-FFF2-40B4-BE49-F238E27FC236}">
                <a16:creationId xmlns:a16="http://schemas.microsoft.com/office/drawing/2014/main" id="{6CBB2259-295E-2D6C-3B39-E338032F0082}"/>
              </a:ext>
            </a:extLst>
          </p:cNvPr>
          <p:cNvSpPr>
            <a:spLocks noGrp="1"/>
          </p:cNvSpPr>
          <p:nvPr>
            <p:ph sz="half" idx="1"/>
          </p:nvPr>
        </p:nvSpPr>
        <p:spPr>
          <a:xfrm>
            <a:off x="762001" y="2207969"/>
            <a:ext cx="3932830" cy="3884983"/>
          </a:xfrm>
        </p:spPr>
        <p:txBody>
          <a:bodyPr vert="horz" lIns="91440" tIns="45720" rIns="91440" bIns="45720" rtlCol="0">
            <a:normAutofit/>
          </a:bodyPr>
          <a:lstStyle/>
          <a:p>
            <a:pPr>
              <a:lnSpc>
                <a:spcPct val="95000"/>
              </a:lnSpc>
            </a:pPr>
            <a:r>
              <a:rPr lang="en-US" sz="1800" b="0" i="0">
                <a:effectLst/>
              </a:rPr>
              <a:t>Codificación de IA, disponible tanto en las plataformas de escritorio como en la versión web de ATLAS.ti, realiza una codificación descriptiva exhaustiva de sus datos cualitativos.</a:t>
            </a:r>
          </a:p>
          <a:p>
            <a:pPr>
              <a:lnSpc>
                <a:spcPct val="95000"/>
              </a:lnSpc>
            </a:pPr>
            <a:r>
              <a:rPr lang="en-US" sz="1800" b="0" i="0">
                <a:effectLst/>
              </a:rPr>
              <a:t> Procesa los datos a través de los modelos de lenguaje de OpenAI para sugerir y aplicar códigos a su proyecto en una fracción del tiempo que llevaría hacerlo manualmente.</a:t>
            </a:r>
            <a:endParaRPr lang="en-US" sz="1800"/>
          </a:p>
        </p:txBody>
      </p:sp>
      <p:pic>
        <p:nvPicPr>
          <p:cNvPr id="6146" name="Picture 2">
            <a:extLst>
              <a:ext uri="{FF2B5EF4-FFF2-40B4-BE49-F238E27FC236}">
                <a16:creationId xmlns:a16="http://schemas.microsoft.com/office/drawing/2014/main" id="{1DD9EDCC-A7EB-AE26-27D5-2FA440EB542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401464" y="1301372"/>
            <a:ext cx="6035826" cy="4255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542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5" name="Freeform: Shape 7174">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7177" name="Rectangle 7176">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847E9E6-3824-2E64-6769-E83B2AF821B4}"/>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Análisis de sentimientos</a:t>
            </a:r>
          </a:p>
        </p:txBody>
      </p:sp>
      <p:sp>
        <p:nvSpPr>
          <p:cNvPr id="3" name="Marcador de contenido 2">
            <a:extLst>
              <a:ext uri="{FF2B5EF4-FFF2-40B4-BE49-F238E27FC236}">
                <a16:creationId xmlns:a16="http://schemas.microsoft.com/office/drawing/2014/main" id="{15673271-BC68-EE6A-E297-89ADD356A7D8}"/>
              </a:ext>
            </a:extLst>
          </p:cNvPr>
          <p:cNvSpPr>
            <a:spLocks noGrp="1"/>
          </p:cNvSpPr>
          <p:nvPr>
            <p:ph sz="half" idx="1"/>
          </p:nvPr>
        </p:nvSpPr>
        <p:spPr>
          <a:xfrm>
            <a:off x="762001" y="2207969"/>
            <a:ext cx="3932830" cy="3884983"/>
          </a:xfrm>
        </p:spPr>
        <p:txBody>
          <a:bodyPr vert="horz" lIns="91440" tIns="45720" rIns="91440" bIns="45720" rtlCol="0">
            <a:normAutofit/>
          </a:bodyPr>
          <a:lstStyle/>
          <a:p>
            <a:pPr>
              <a:lnSpc>
                <a:spcPct val="95000"/>
              </a:lnSpc>
            </a:pPr>
            <a:r>
              <a:rPr lang="en-US" sz="1800" b="0" i="0">
                <a:effectLst/>
              </a:rPr>
              <a:t>Para llevar a cabo la codificación automatizada de sentimientos, ATLAS.ti emplea el aprendizaje automático para procesar los datos rápidamente y sugerir códigos a aplicar a los segmentos de datos relevantes.</a:t>
            </a:r>
          </a:p>
          <a:p>
            <a:pPr>
              <a:lnSpc>
                <a:spcPct val="95000"/>
              </a:lnSpc>
            </a:pPr>
            <a:r>
              <a:rPr lang="en-US" sz="1800"/>
              <a:t>El Análisis de Sentimiento puede codificar automáticamente datos cualitativos para sentimientos positivos, negativos y neutrales.</a:t>
            </a:r>
          </a:p>
        </p:txBody>
      </p:sp>
      <p:pic>
        <p:nvPicPr>
          <p:cNvPr id="7170" name="Picture 2">
            <a:extLst>
              <a:ext uri="{FF2B5EF4-FFF2-40B4-BE49-F238E27FC236}">
                <a16:creationId xmlns:a16="http://schemas.microsoft.com/office/drawing/2014/main" id="{937E6571-C834-78C1-B79E-97885970346D}"/>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401464" y="939222"/>
            <a:ext cx="6035826" cy="4979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0877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Freeform: Shape 819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201" name="Rectangle 8200">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5E45BA0-1365-58AF-EB5D-F57190C426F9}"/>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Minería de opinión</a:t>
            </a:r>
          </a:p>
        </p:txBody>
      </p:sp>
      <p:sp>
        <p:nvSpPr>
          <p:cNvPr id="3" name="Marcador de contenido 2">
            <a:extLst>
              <a:ext uri="{FF2B5EF4-FFF2-40B4-BE49-F238E27FC236}">
                <a16:creationId xmlns:a16="http://schemas.microsoft.com/office/drawing/2014/main" id="{D453B83E-1832-EEF4-66EB-EF8D98BD887C}"/>
              </a:ext>
            </a:extLst>
          </p:cNvPr>
          <p:cNvSpPr>
            <a:spLocks noGrp="1"/>
          </p:cNvSpPr>
          <p:nvPr>
            <p:ph sz="half" idx="1"/>
          </p:nvPr>
        </p:nvSpPr>
        <p:spPr>
          <a:xfrm>
            <a:off x="762001" y="2207969"/>
            <a:ext cx="3932830" cy="3884983"/>
          </a:xfrm>
        </p:spPr>
        <p:txBody>
          <a:bodyPr vert="horz" lIns="91440" tIns="45720" rIns="91440" bIns="45720" rtlCol="0">
            <a:normAutofit/>
          </a:bodyPr>
          <a:lstStyle/>
          <a:p>
            <a:pPr>
              <a:lnSpc>
                <a:spcPct val="95000"/>
              </a:lnSpc>
            </a:pPr>
            <a:r>
              <a:rPr lang="en-US" sz="2200" b="0" i="0">
                <a:effectLst/>
              </a:rPr>
              <a:t>Si desea saber tanto de qué hablaron los participantes como qué opinaron al respecto, puede realizar una minería de opiniones.</a:t>
            </a:r>
          </a:p>
          <a:p>
            <a:pPr>
              <a:lnSpc>
                <a:spcPct val="95000"/>
              </a:lnSpc>
            </a:pPr>
            <a:r>
              <a:rPr lang="en-US" sz="2200" b="0" i="0">
                <a:effectLst/>
              </a:rPr>
              <a:t>Esta herramienta sintetiza las frases clave de los datos textuales en función de si se habla de ellas de forma positiva o negativa.</a:t>
            </a:r>
            <a:endParaRPr lang="en-US" sz="2200"/>
          </a:p>
        </p:txBody>
      </p:sp>
      <p:pic>
        <p:nvPicPr>
          <p:cNvPr id="8194" name="Picture 2">
            <a:extLst>
              <a:ext uri="{FF2B5EF4-FFF2-40B4-BE49-F238E27FC236}">
                <a16:creationId xmlns:a16="http://schemas.microsoft.com/office/drawing/2014/main" id="{35338F98-2EB5-CF5E-01BB-C9BD9B402D8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401464" y="1693700"/>
            <a:ext cx="6035826" cy="3470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1617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C84039B-8CF9-47CD-8F02-B1DBD5E75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Marcador de contenido 7">
            <a:extLst>
              <a:ext uri="{FF2B5EF4-FFF2-40B4-BE49-F238E27FC236}">
                <a16:creationId xmlns:a16="http://schemas.microsoft.com/office/drawing/2014/main" id="{6D49B903-8BC8-8C9D-FB05-7555619504B7}"/>
              </a:ext>
            </a:extLst>
          </p:cNvPr>
          <p:cNvPicPr>
            <a:picLocks noGrp="1" noChangeAspect="1"/>
          </p:cNvPicPr>
          <p:nvPr>
            <p:ph idx="4294967295"/>
          </p:nvPr>
        </p:nvPicPr>
        <p:blipFill rotWithShape="1">
          <a:blip r:embed="rId2">
            <a:extLst>
              <a:ext uri="{837473B0-CC2E-450A-ABE3-18F120FF3D39}">
                <a1611:picAttrSrcUrl xmlns:a1611="http://schemas.microsoft.com/office/drawing/2016/11/main" r:id="rId3"/>
              </a:ext>
            </a:extLst>
          </a:blip>
          <a:srcRect b="15730"/>
          <a:stretch/>
        </p:blipFill>
        <p:spPr>
          <a:xfrm>
            <a:off x="20" y="10"/>
            <a:ext cx="12191977" cy="6857990"/>
          </a:xfrm>
          <a:prstGeom prst="rect">
            <a:avLst/>
          </a:prstGeom>
        </p:spPr>
      </p:pic>
      <p:sp>
        <p:nvSpPr>
          <p:cNvPr id="16" name="Rectangle 15">
            <a:extLst>
              <a:ext uri="{FF2B5EF4-FFF2-40B4-BE49-F238E27FC236}">
                <a16:creationId xmlns:a16="http://schemas.microsoft.com/office/drawing/2014/main" id="{48D8C7A8-9E05-4465-8B1B-577C9F1DB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ítulo 4">
            <a:extLst>
              <a:ext uri="{FF2B5EF4-FFF2-40B4-BE49-F238E27FC236}">
                <a16:creationId xmlns:a16="http://schemas.microsoft.com/office/drawing/2014/main" id="{394B8614-82A6-A6F7-F678-9F58C8E7E3C9}"/>
              </a:ext>
            </a:extLst>
          </p:cNvPr>
          <p:cNvSpPr>
            <a:spLocks noGrp="1"/>
          </p:cNvSpPr>
          <p:nvPr>
            <p:ph type="ctrTitle"/>
          </p:nvPr>
        </p:nvSpPr>
        <p:spPr>
          <a:xfrm>
            <a:off x="762000" y="747059"/>
            <a:ext cx="5989320" cy="2762904"/>
          </a:xfrm>
        </p:spPr>
        <p:txBody>
          <a:bodyPr>
            <a:normAutofit/>
          </a:bodyPr>
          <a:lstStyle/>
          <a:p>
            <a:pPr algn="l"/>
            <a:r>
              <a:rPr lang="es-CL" dirty="0">
                <a:solidFill>
                  <a:schemeClr val="bg1"/>
                </a:solidFill>
              </a:rPr>
              <a:t>Categorización y agrupamiento de códigos</a:t>
            </a:r>
          </a:p>
        </p:txBody>
      </p:sp>
    </p:spTree>
    <p:extLst>
      <p:ext uri="{BB962C8B-B14F-4D97-AF65-F5344CB8AC3E}">
        <p14:creationId xmlns:p14="http://schemas.microsoft.com/office/powerpoint/2010/main" val="203462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3624EBC-735F-EA95-D953-16F52C810905}"/>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Marco de codificación</a:t>
            </a:r>
          </a:p>
        </p:txBody>
      </p:sp>
      <p:sp>
        <p:nvSpPr>
          <p:cNvPr id="3" name="Marcador de contenido 2">
            <a:extLst>
              <a:ext uri="{FF2B5EF4-FFF2-40B4-BE49-F238E27FC236}">
                <a16:creationId xmlns:a16="http://schemas.microsoft.com/office/drawing/2014/main" id="{39A5C155-D3C1-DC52-81FA-63A269A1AE63}"/>
              </a:ext>
            </a:extLst>
          </p:cNvPr>
          <p:cNvSpPr>
            <a:spLocks noGrp="1"/>
          </p:cNvSpPr>
          <p:nvPr>
            <p:ph sz="half" idx="1"/>
          </p:nvPr>
        </p:nvSpPr>
        <p:spPr>
          <a:xfrm>
            <a:off x="762001" y="2207969"/>
            <a:ext cx="3932830" cy="3884983"/>
          </a:xfrm>
        </p:spPr>
        <p:txBody>
          <a:bodyPr vert="horz" lIns="91440" tIns="45720" rIns="91440" bIns="45720" rtlCol="0">
            <a:normAutofit/>
          </a:bodyPr>
          <a:lstStyle/>
          <a:p>
            <a:pPr>
              <a:lnSpc>
                <a:spcPct val="95000"/>
              </a:lnSpc>
            </a:pPr>
            <a:r>
              <a:rPr lang="en-US" sz="1200" b="0" i="0" dirty="0" err="1">
                <a:effectLst/>
              </a:rPr>
              <a:t>En</a:t>
            </a:r>
            <a:r>
              <a:rPr lang="en-US" sz="1200" b="0" i="0" dirty="0">
                <a:effectLst/>
              </a:rPr>
              <a:t> la </a:t>
            </a:r>
            <a:r>
              <a:rPr lang="en-US" sz="1200" b="0" i="0" dirty="0" err="1">
                <a:effectLst/>
              </a:rPr>
              <a:t>investigación</a:t>
            </a:r>
            <a:r>
              <a:rPr lang="en-US" sz="1200" b="0" i="0" dirty="0">
                <a:effectLst/>
              </a:rPr>
              <a:t> </a:t>
            </a:r>
            <a:r>
              <a:rPr lang="en-US" sz="1200" b="0" i="0" dirty="0" err="1">
                <a:effectLst/>
              </a:rPr>
              <a:t>cualitativa</a:t>
            </a:r>
            <a:r>
              <a:rPr lang="en-US" sz="1200" b="0" i="0" dirty="0">
                <a:effectLst/>
              </a:rPr>
              <a:t>, un </a:t>
            </a:r>
            <a:r>
              <a:rPr lang="en-US" sz="1200" b="0" i="0" dirty="0" err="1">
                <a:effectLst/>
              </a:rPr>
              <a:t>marco</a:t>
            </a:r>
            <a:r>
              <a:rPr lang="en-US" sz="1200" b="0" i="0" dirty="0">
                <a:effectLst/>
              </a:rPr>
              <a:t> de </a:t>
            </a:r>
            <a:r>
              <a:rPr lang="en-US" sz="1200" b="0" i="0" dirty="0" err="1">
                <a:effectLst/>
              </a:rPr>
              <a:t>codificación</a:t>
            </a:r>
            <a:r>
              <a:rPr lang="en-US" sz="1200" b="0" i="0" dirty="0">
                <a:effectLst/>
              </a:rPr>
              <a:t> es un </a:t>
            </a:r>
            <a:r>
              <a:rPr lang="en-US" sz="1200" b="0" i="0" dirty="0" err="1">
                <a:effectLst/>
              </a:rPr>
              <a:t>enfoque</a:t>
            </a:r>
            <a:r>
              <a:rPr lang="en-US" sz="1200" b="0" i="0" dirty="0">
                <a:effectLst/>
              </a:rPr>
              <a:t> </a:t>
            </a:r>
            <a:r>
              <a:rPr lang="en-US" sz="1200" b="0" i="0" dirty="0" err="1">
                <a:effectLst/>
              </a:rPr>
              <a:t>organizado</a:t>
            </a:r>
            <a:r>
              <a:rPr lang="en-US" sz="1200" b="0" i="0" dirty="0">
                <a:effectLst/>
              </a:rPr>
              <a:t> y </a:t>
            </a:r>
            <a:r>
              <a:rPr lang="en-US" sz="1200" b="0" i="0" dirty="0" err="1">
                <a:effectLst/>
              </a:rPr>
              <a:t>sistemático</a:t>
            </a:r>
            <a:r>
              <a:rPr lang="en-US" sz="1200" b="0" i="0" dirty="0">
                <a:effectLst/>
              </a:rPr>
              <a:t> para </a:t>
            </a:r>
            <a:r>
              <a:rPr lang="en-US" sz="1200" b="0" i="0" dirty="0" err="1">
                <a:effectLst/>
              </a:rPr>
              <a:t>categorizar</a:t>
            </a:r>
            <a:r>
              <a:rPr lang="en-US" sz="1200" b="0" i="0" dirty="0">
                <a:effectLst/>
              </a:rPr>
              <a:t> e </a:t>
            </a:r>
            <a:r>
              <a:rPr lang="en-US" sz="1200" b="0" i="0" dirty="0" err="1">
                <a:effectLst/>
              </a:rPr>
              <a:t>interpretar</a:t>
            </a:r>
            <a:r>
              <a:rPr lang="en-US" sz="1200" b="0" i="0" dirty="0">
                <a:effectLst/>
              </a:rPr>
              <a:t> </a:t>
            </a:r>
            <a:r>
              <a:rPr lang="en-US" sz="1200" b="0" i="0" dirty="0" err="1">
                <a:effectLst/>
              </a:rPr>
              <a:t>los</a:t>
            </a:r>
            <a:r>
              <a:rPr lang="en-US" sz="1200" b="0" i="0" dirty="0">
                <a:effectLst/>
              </a:rPr>
              <a:t> </a:t>
            </a:r>
            <a:r>
              <a:rPr lang="en-US" sz="1200" b="0" i="0" dirty="0" err="1">
                <a:effectLst/>
              </a:rPr>
              <a:t>datos</a:t>
            </a:r>
            <a:r>
              <a:rPr lang="en-US" sz="1200" b="0" i="0" dirty="0">
                <a:effectLst/>
              </a:rPr>
              <a:t> </a:t>
            </a:r>
            <a:r>
              <a:rPr lang="en-US" sz="1200" b="0" i="0" dirty="0" err="1">
                <a:effectLst/>
              </a:rPr>
              <a:t>recopilados</a:t>
            </a:r>
            <a:r>
              <a:rPr lang="en-US" sz="1200" b="0" i="0" dirty="0">
                <a:effectLst/>
              </a:rPr>
              <a:t>.</a:t>
            </a:r>
          </a:p>
          <a:p>
            <a:pPr>
              <a:lnSpc>
                <a:spcPct val="95000"/>
              </a:lnSpc>
            </a:pPr>
            <a:r>
              <a:rPr lang="en-US" sz="1200" b="0" i="0" dirty="0" err="1">
                <a:effectLst/>
              </a:rPr>
              <a:t>Considérelo</a:t>
            </a:r>
            <a:r>
              <a:rPr lang="en-US" sz="1200" b="0" i="0" dirty="0">
                <a:effectLst/>
              </a:rPr>
              <a:t> </a:t>
            </a:r>
            <a:r>
              <a:rPr lang="en-US" sz="1200" b="0" i="0" dirty="0" err="1">
                <a:effectLst/>
              </a:rPr>
              <a:t>una</a:t>
            </a:r>
            <a:r>
              <a:rPr lang="en-US" sz="1200" b="0" i="0" dirty="0">
                <a:effectLst/>
              </a:rPr>
              <a:t> </a:t>
            </a:r>
            <a:r>
              <a:rPr lang="en-US" sz="1200" b="0" i="0" dirty="0" err="1">
                <a:effectLst/>
              </a:rPr>
              <a:t>especie</a:t>
            </a:r>
            <a:r>
              <a:rPr lang="en-US" sz="1200" b="0" i="0" dirty="0">
                <a:effectLst/>
              </a:rPr>
              <a:t> de hoja de </a:t>
            </a:r>
            <a:r>
              <a:rPr lang="en-US" sz="1200" b="0" i="0" dirty="0" err="1">
                <a:effectLst/>
              </a:rPr>
              <a:t>ruta</a:t>
            </a:r>
            <a:r>
              <a:rPr lang="en-US" sz="1200" b="0" i="0" dirty="0">
                <a:effectLst/>
              </a:rPr>
              <a:t>, que le </a:t>
            </a:r>
            <a:r>
              <a:rPr lang="en-US" sz="1200" b="0" i="0" dirty="0" err="1">
                <a:effectLst/>
              </a:rPr>
              <a:t>guía</a:t>
            </a:r>
            <a:r>
              <a:rPr lang="en-US" sz="1200" b="0" i="0" dirty="0">
                <a:effectLst/>
              </a:rPr>
              <a:t> a </a:t>
            </a:r>
            <a:r>
              <a:rPr lang="en-US" sz="1200" b="0" i="0" dirty="0" err="1">
                <a:effectLst/>
              </a:rPr>
              <a:t>través</a:t>
            </a:r>
            <a:r>
              <a:rPr lang="en-US" sz="1200" b="0" i="0" dirty="0">
                <a:effectLst/>
              </a:rPr>
              <a:t> de </a:t>
            </a:r>
            <a:r>
              <a:rPr lang="en-US" sz="1200" b="0" i="0" dirty="0" err="1">
                <a:effectLst/>
              </a:rPr>
              <a:t>los</a:t>
            </a:r>
            <a:r>
              <a:rPr lang="en-US" sz="1200" b="0" i="0" dirty="0">
                <a:effectLst/>
              </a:rPr>
              <a:t> </a:t>
            </a:r>
            <a:r>
              <a:rPr lang="en-US" sz="1200" b="0" i="0" dirty="0" err="1">
                <a:effectLst/>
              </a:rPr>
              <a:t>datos</a:t>
            </a:r>
            <a:r>
              <a:rPr lang="en-US" sz="1200" b="0" i="0" dirty="0">
                <a:effectLst/>
              </a:rPr>
              <a:t> para </a:t>
            </a:r>
            <a:r>
              <a:rPr lang="en-US" sz="1200" b="0" i="0" dirty="0" err="1">
                <a:effectLst/>
              </a:rPr>
              <a:t>encontrar</a:t>
            </a:r>
            <a:r>
              <a:rPr lang="en-US" sz="1200" b="0" i="0" dirty="0">
                <a:effectLst/>
              </a:rPr>
              <a:t> </a:t>
            </a:r>
            <a:r>
              <a:rPr lang="en-US" sz="1200" b="0" i="0" dirty="0" err="1">
                <a:effectLst/>
              </a:rPr>
              <a:t>patrones</a:t>
            </a:r>
            <a:r>
              <a:rPr lang="en-US" sz="1200" b="0" i="0" dirty="0">
                <a:effectLst/>
              </a:rPr>
              <a:t>, </a:t>
            </a:r>
            <a:r>
              <a:rPr lang="en-US" sz="1200" b="0" i="0" dirty="0" err="1">
                <a:effectLst/>
              </a:rPr>
              <a:t>temas</a:t>
            </a:r>
            <a:r>
              <a:rPr lang="en-US" sz="1200" b="0" i="0" dirty="0">
                <a:effectLst/>
              </a:rPr>
              <a:t> y </a:t>
            </a:r>
            <a:r>
              <a:rPr lang="en-US" sz="1200" b="0" i="0" dirty="0" err="1">
                <a:effectLst/>
              </a:rPr>
              <a:t>perspectivas</a:t>
            </a:r>
            <a:r>
              <a:rPr lang="en-US" sz="1200" b="0" i="0" dirty="0">
                <a:effectLst/>
              </a:rPr>
              <a:t> </a:t>
            </a:r>
            <a:r>
              <a:rPr lang="en-US" sz="1200" b="0" i="0" dirty="0" err="1">
                <a:effectLst/>
              </a:rPr>
              <a:t>cruciales</a:t>
            </a:r>
            <a:r>
              <a:rPr lang="en-US" sz="1200" b="0" i="0" dirty="0">
                <a:effectLst/>
              </a:rPr>
              <a:t> para las </a:t>
            </a:r>
            <a:r>
              <a:rPr lang="en-US" sz="1200" b="0" i="0" dirty="0" err="1">
                <a:effectLst/>
              </a:rPr>
              <a:t>preguntas</a:t>
            </a:r>
            <a:r>
              <a:rPr lang="en-US" sz="1200" b="0" i="0" dirty="0">
                <a:effectLst/>
              </a:rPr>
              <a:t> de la </a:t>
            </a:r>
            <a:r>
              <a:rPr lang="en-US" sz="1200" b="0" i="0" dirty="0" err="1">
                <a:effectLst/>
              </a:rPr>
              <a:t>investigación</a:t>
            </a:r>
            <a:r>
              <a:rPr lang="en-US" sz="1200" b="0" i="0" dirty="0">
                <a:effectLst/>
              </a:rPr>
              <a:t>.</a:t>
            </a:r>
          </a:p>
          <a:p>
            <a:pPr>
              <a:lnSpc>
                <a:spcPct val="95000"/>
              </a:lnSpc>
            </a:pPr>
            <a:r>
              <a:rPr lang="en-US" sz="1200" b="0" i="0" dirty="0">
                <a:effectLst/>
              </a:rPr>
              <a:t>Un </a:t>
            </a:r>
            <a:r>
              <a:rPr lang="en-US" sz="1200" b="0" i="0" dirty="0" err="1">
                <a:effectLst/>
              </a:rPr>
              <a:t>marco</a:t>
            </a:r>
            <a:r>
              <a:rPr lang="en-US" sz="1200" b="0" i="0" dirty="0">
                <a:effectLst/>
              </a:rPr>
              <a:t> de </a:t>
            </a:r>
            <a:r>
              <a:rPr lang="en-US" sz="1200" b="0" i="0" dirty="0" err="1">
                <a:effectLst/>
              </a:rPr>
              <a:t>codificación</a:t>
            </a:r>
            <a:r>
              <a:rPr lang="en-US" sz="1200" b="0" i="0" dirty="0">
                <a:effectLst/>
              </a:rPr>
              <a:t> </a:t>
            </a:r>
            <a:r>
              <a:rPr lang="en-US" sz="1200" b="0" i="0" dirty="0" err="1">
                <a:effectLst/>
              </a:rPr>
              <a:t>ayuda</a:t>
            </a:r>
            <a:r>
              <a:rPr lang="en-US" sz="1200" b="0" i="0" dirty="0">
                <a:effectLst/>
              </a:rPr>
              <a:t> a </a:t>
            </a:r>
            <a:r>
              <a:rPr lang="en-US" sz="1200" b="0" i="0" dirty="0" err="1">
                <a:effectLst/>
              </a:rPr>
              <a:t>dar</a:t>
            </a:r>
            <a:r>
              <a:rPr lang="en-US" sz="1200" b="0" i="0" dirty="0">
                <a:effectLst/>
              </a:rPr>
              <a:t> forma a la </a:t>
            </a:r>
            <a:r>
              <a:rPr lang="en-US" sz="1200" b="0" i="0" dirty="0" err="1">
                <a:effectLst/>
              </a:rPr>
              <a:t>lista</a:t>
            </a:r>
            <a:r>
              <a:rPr lang="en-US" sz="1200" b="0" i="0" dirty="0">
                <a:effectLst/>
              </a:rPr>
              <a:t> de </a:t>
            </a:r>
            <a:r>
              <a:rPr lang="en-US" sz="1200" b="0" i="0" dirty="0" err="1">
                <a:effectLst/>
              </a:rPr>
              <a:t>códigos</a:t>
            </a:r>
            <a:r>
              <a:rPr lang="en-US" sz="1200" b="0" i="0" dirty="0">
                <a:effectLst/>
              </a:rPr>
              <a:t>, </a:t>
            </a:r>
            <a:r>
              <a:rPr lang="en-US" sz="1200" b="0" i="0" dirty="0" err="1">
                <a:effectLst/>
              </a:rPr>
              <a:t>grupos</a:t>
            </a:r>
            <a:r>
              <a:rPr lang="en-US" sz="1200" b="0" i="0" dirty="0">
                <a:effectLst/>
              </a:rPr>
              <a:t> de </a:t>
            </a:r>
            <a:r>
              <a:rPr lang="en-US" sz="1200" b="0" i="0" dirty="0" err="1">
                <a:effectLst/>
              </a:rPr>
              <a:t>códigos</a:t>
            </a:r>
            <a:r>
              <a:rPr lang="en-US" sz="1200" b="0" i="0" dirty="0">
                <a:effectLst/>
              </a:rPr>
              <a:t> y </a:t>
            </a:r>
            <a:r>
              <a:rPr lang="en-US" sz="1200" b="0" i="0" dirty="0" err="1">
                <a:effectLst/>
              </a:rPr>
              <a:t>categoríasque</a:t>
            </a:r>
            <a:r>
              <a:rPr lang="en-US" sz="1200" b="0" i="0" dirty="0">
                <a:effectLst/>
              </a:rPr>
              <a:t> </a:t>
            </a:r>
            <a:r>
              <a:rPr lang="en-US" sz="1200" b="0" i="0" dirty="0" err="1">
                <a:effectLst/>
              </a:rPr>
              <a:t>pueden</a:t>
            </a:r>
            <a:r>
              <a:rPr lang="en-US" sz="1200" b="0" i="0" dirty="0">
                <a:effectLst/>
              </a:rPr>
              <a:t> </a:t>
            </a:r>
            <a:r>
              <a:rPr lang="en-US" sz="1200" b="0" i="0" dirty="0" err="1">
                <a:effectLst/>
              </a:rPr>
              <a:t>surgir</a:t>
            </a:r>
            <a:r>
              <a:rPr lang="en-US" sz="1200" b="0" i="0" dirty="0">
                <a:effectLst/>
              </a:rPr>
              <a:t> </a:t>
            </a:r>
            <a:r>
              <a:rPr lang="en-US" sz="1200" b="0" i="0" dirty="0" err="1">
                <a:effectLst/>
              </a:rPr>
              <a:t>inductivamente</a:t>
            </a:r>
            <a:r>
              <a:rPr lang="en-US" sz="1200" b="0" i="0" dirty="0">
                <a:effectLst/>
              </a:rPr>
              <a:t> de </a:t>
            </a:r>
            <a:r>
              <a:rPr lang="en-US" sz="1200" b="0" i="0" dirty="0" err="1">
                <a:effectLst/>
              </a:rPr>
              <a:t>los</a:t>
            </a:r>
            <a:r>
              <a:rPr lang="en-US" sz="1200" b="0" i="0" dirty="0">
                <a:effectLst/>
              </a:rPr>
              <a:t> </a:t>
            </a:r>
            <a:r>
              <a:rPr lang="en-US" sz="1200" b="0" i="0" dirty="0" err="1">
                <a:effectLst/>
              </a:rPr>
              <a:t>datos</a:t>
            </a:r>
            <a:r>
              <a:rPr lang="en-US" sz="1200" b="0" i="0" dirty="0">
                <a:effectLst/>
              </a:rPr>
              <a:t> o </a:t>
            </a:r>
            <a:r>
              <a:rPr lang="en-US" sz="1200" b="0" i="0" dirty="0" err="1">
                <a:effectLst/>
              </a:rPr>
              <a:t>aplicarse</a:t>
            </a:r>
            <a:r>
              <a:rPr lang="en-US" sz="1200" b="0" i="0" dirty="0">
                <a:effectLst/>
              </a:rPr>
              <a:t> </a:t>
            </a:r>
            <a:r>
              <a:rPr lang="en-US" sz="1200" b="0" i="0" dirty="0" err="1">
                <a:effectLst/>
              </a:rPr>
              <a:t>deductivamente</a:t>
            </a:r>
            <a:r>
              <a:rPr lang="en-US" sz="1200" b="0" i="0" dirty="0">
                <a:effectLst/>
              </a:rPr>
              <a:t> a </a:t>
            </a:r>
            <a:r>
              <a:rPr lang="en-US" sz="1200" b="0" i="0" dirty="0" err="1">
                <a:effectLst/>
              </a:rPr>
              <a:t>partir</a:t>
            </a:r>
            <a:r>
              <a:rPr lang="en-US" sz="1200" b="0" i="0" dirty="0">
                <a:effectLst/>
              </a:rPr>
              <a:t> de la </a:t>
            </a:r>
            <a:r>
              <a:rPr lang="en-US" sz="1200" b="0" i="0" dirty="0" err="1">
                <a:effectLst/>
              </a:rPr>
              <a:t>teoría</a:t>
            </a:r>
            <a:r>
              <a:rPr lang="en-US" sz="1200" b="0" i="0" dirty="0">
                <a:effectLst/>
              </a:rPr>
              <a:t> </a:t>
            </a:r>
            <a:r>
              <a:rPr lang="en-US" sz="1200" b="0" i="0" dirty="0" err="1">
                <a:effectLst/>
              </a:rPr>
              <a:t>existente</a:t>
            </a:r>
            <a:r>
              <a:rPr lang="en-US" sz="1200" b="0" i="0" dirty="0">
                <a:effectLst/>
              </a:rPr>
              <a:t>.</a:t>
            </a:r>
          </a:p>
          <a:p>
            <a:pPr>
              <a:lnSpc>
                <a:spcPct val="95000"/>
              </a:lnSpc>
            </a:pPr>
            <a:r>
              <a:rPr lang="en-US" sz="1200" b="0" i="0" dirty="0" err="1">
                <a:effectLst/>
              </a:rPr>
              <a:t>Estos</a:t>
            </a:r>
            <a:r>
              <a:rPr lang="en-US" sz="1200" b="0" i="0" dirty="0">
                <a:effectLst/>
              </a:rPr>
              <a:t> </a:t>
            </a:r>
            <a:r>
              <a:rPr lang="en-US" sz="1200" b="0" i="0" dirty="0" err="1">
                <a:effectLst/>
              </a:rPr>
              <a:t>códigos</a:t>
            </a:r>
            <a:r>
              <a:rPr lang="en-US" sz="1200" b="0" i="0" dirty="0">
                <a:effectLst/>
              </a:rPr>
              <a:t> </a:t>
            </a:r>
            <a:r>
              <a:rPr lang="en-US" sz="1200" b="0" i="0" dirty="0" err="1">
                <a:effectLst/>
              </a:rPr>
              <a:t>permiten</a:t>
            </a:r>
            <a:r>
              <a:rPr lang="en-US" sz="1200" b="0" i="0" dirty="0">
                <a:effectLst/>
              </a:rPr>
              <a:t> a </a:t>
            </a:r>
            <a:r>
              <a:rPr lang="en-US" sz="1200" b="0" i="0" dirty="0" err="1">
                <a:effectLst/>
              </a:rPr>
              <a:t>los</a:t>
            </a:r>
            <a:r>
              <a:rPr lang="en-US" sz="1200" b="0" i="0" dirty="0">
                <a:effectLst/>
              </a:rPr>
              <a:t> </a:t>
            </a:r>
            <a:r>
              <a:rPr lang="en-US" sz="1200" b="0" i="0" dirty="0" err="1">
                <a:effectLst/>
              </a:rPr>
              <a:t>investigadores</a:t>
            </a:r>
            <a:r>
              <a:rPr lang="en-US" sz="1200" b="0" i="0" dirty="0">
                <a:effectLst/>
              </a:rPr>
              <a:t> </a:t>
            </a:r>
            <a:r>
              <a:rPr lang="en-US" sz="1200" b="0" i="0" dirty="0" err="1">
                <a:effectLst/>
              </a:rPr>
              <a:t>diseccionar</a:t>
            </a:r>
            <a:r>
              <a:rPr lang="en-US" sz="1200" b="0" i="0" dirty="0">
                <a:effectLst/>
              </a:rPr>
              <a:t> </a:t>
            </a:r>
            <a:r>
              <a:rPr lang="en-US" sz="1200" b="0" i="0" dirty="0" err="1">
                <a:effectLst/>
              </a:rPr>
              <a:t>datos</a:t>
            </a:r>
            <a:r>
              <a:rPr lang="en-US" sz="1200" b="0" i="0" dirty="0">
                <a:effectLst/>
              </a:rPr>
              <a:t> </a:t>
            </a:r>
            <a:r>
              <a:rPr lang="en-US" sz="1200" b="0" i="0" dirty="0" err="1">
                <a:effectLst/>
              </a:rPr>
              <a:t>complejos</a:t>
            </a:r>
            <a:r>
              <a:rPr lang="en-US" sz="1200" b="0" i="0" dirty="0">
                <a:effectLst/>
              </a:rPr>
              <a:t>, </a:t>
            </a:r>
            <a:r>
              <a:rPr lang="en-US" sz="1200" b="0" i="0" dirty="0" err="1">
                <a:effectLst/>
              </a:rPr>
              <a:t>transformando</a:t>
            </a:r>
            <a:r>
              <a:rPr lang="en-US" sz="1200" b="0" i="0" dirty="0">
                <a:effectLst/>
              </a:rPr>
              <a:t> la </a:t>
            </a:r>
            <a:r>
              <a:rPr lang="en-US" sz="1200" b="0" i="0" dirty="0" err="1">
                <a:effectLst/>
              </a:rPr>
              <a:t>información</a:t>
            </a:r>
            <a:r>
              <a:rPr lang="en-US" sz="1200" b="0" i="0" dirty="0">
                <a:effectLst/>
              </a:rPr>
              <a:t> </a:t>
            </a:r>
            <a:r>
              <a:rPr lang="en-US" sz="1200" b="0" i="0" dirty="0" err="1">
                <a:effectLst/>
              </a:rPr>
              <a:t>bruta</a:t>
            </a:r>
            <a:r>
              <a:rPr lang="en-US" sz="1200" b="0" i="0" dirty="0">
                <a:effectLst/>
              </a:rPr>
              <a:t> </a:t>
            </a:r>
            <a:r>
              <a:rPr lang="en-US" sz="1200" b="0" i="0" dirty="0" err="1">
                <a:effectLst/>
              </a:rPr>
              <a:t>en</a:t>
            </a:r>
            <a:r>
              <a:rPr lang="en-US" sz="1200" b="0" i="0" dirty="0">
                <a:effectLst/>
              </a:rPr>
              <a:t> </a:t>
            </a:r>
            <a:r>
              <a:rPr lang="en-US" sz="1200" b="0" i="0" dirty="0" err="1">
                <a:effectLst/>
              </a:rPr>
              <a:t>temas</a:t>
            </a:r>
            <a:r>
              <a:rPr lang="en-US" sz="1200" b="0" i="0" dirty="0">
                <a:effectLst/>
              </a:rPr>
              <a:t> y </a:t>
            </a:r>
            <a:r>
              <a:rPr lang="en-US" sz="1200" b="0" i="0" dirty="0" err="1">
                <a:effectLst/>
              </a:rPr>
              <a:t>categorías</a:t>
            </a:r>
            <a:r>
              <a:rPr lang="en-US" sz="1200" b="0" i="0" dirty="0">
                <a:effectLst/>
              </a:rPr>
              <a:t> que </a:t>
            </a:r>
            <a:r>
              <a:rPr lang="en-US" sz="1200" b="0" i="0" dirty="0" err="1">
                <a:effectLst/>
              </a:rPr>
              <a:t>pueden</a:t>
            </a:r>
            <a:r>
              <a:rPr lang="en-US" sz="1200" b="0" i="0" dirty="0">
                <a:effectLst/>
              </a:rPr>
              <a:t> </a:t>
            </a:r>
            <a:r>
              <a:rPr lang="en-US" sz="1200" b="0" i="0" dirty="0" err="1">
                <a:effectLst/>
              </a:rPr>
              <a:t>comprenderse</a:t>
            </a:r>
            <a:r>
              <a:rPr lang="en-US" sz="1200" b="0" i="0" dirty="0">
                <a:effectLst/>
              </a:rPr>
              <a:t> y </a:t>
            </a:r>
            <a:r>
              <a:rPr lang="en-US" sz="1200" b="0" i="0" dirty="0" err="1">
                <a:effectLst/>
              </a:rPr>
              <a:t>analizarse</a:t>
            </a:r>
            <a:r>
              <a:rPr lang="en-US" sz="1200" b="0" i="0" dirty="0">
                <a:effectLst/>
              </a:rPr>
              <a:t> </a:t>
            </a:r>
            <a:r>
              <a:rPr lang="en-US" sz="1200" b="0" i="0" dirty="0" err="1">
                <a:effectLst/>
              </a:rPr>
              <a:t>más</a:t>
            </a:r>
            <a:r>
              <a:rPr lang="en-US" sz="1200" b="0" i="0" dirty="0">
                <a:effectLst/>
              </a:rPr>
              <a:t> </a:t>
            </a:r>
            <a:r>
              <a:rPr lang="en-US" sz="1200" b="0" i="0" dirty="0" err="1">
                <a:effectLst/>
              </a:rPr>
              <a:t>fácilmente</a:t>
            </a:r>
            <a:r>
              <a:rPr lang="en-US" sz="1200" b="0" i="0" dirty="0">
                <a:effectLst/>
              </a:rPr>
              <a:t>.</a:t>
            </a:r>
            <a:endParaRPr lang="en-US" sz="1200" dirty="0"/>
          </a:p>
        </p:txBody>
      </p:sp>
      <p:pic>
        <p:nvPicPr>
          <p:cNvPr id="6" name="Marcador de contenido 5">
            <a:extLst>
              <a:ext uri="{FF2B5EF4-FFF2-40B4-BE49-F238E27FC236}">
                <a16:creationId xmlns:a16="http://schemas.microsoft.com/office/drawing/2014/main" id="{6970BCDB-5261-C66E-F43F-EF22A16E34CB}"/>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5401464" y="901498"/>
            <a:ext cx="6035826" cy="5055004"/>
          </a:xfrm>
          <a:prstGeom prst="rect">
            <a:avLst/>
          </a:prstGeom>
        </p:spPr>
      </p:pic>
    </p:spTree>
    <p:extLst>
      <p:ext uri="{BB962C8B-B14F-4D97-AF65-F5344CB8AC3E}">
        <p14:creationId xmlns:p14="http://schemas.microsoft.com/office/powerpoint/2010/main" val="162720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66950E-9D4D-DB9C-AAB5-E81A092F1DF9}"/>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Marco de codificación</a:t>
            </a:r>
          </a:p>
        </p:txBody>
      </p:sp>
      <p:sp>
        <p:nvSpPr>
          <p:cNvPr id="3" name="Marcador de contenido 2">
            <a:extLst>
              <a:ext uri="{FF2B5EF4-FFF2-40B4-BE49-F238E27FC236}">
                <a16:creationId xmlns:a16="http://schemas.microsoft.com/office/drawing/2014/main" id="{D91E2B52-06DE-2ECE-222A-F0DDD746D12F}"/>
              </a:ext>
            </a:extLst>
          </p:cNvPr>
          <p:cNvSpPr>
            <a:spLocks noGrp="1"/>
          </p:cNvSpPr>
          <p:nvPr>
            <p:ph sz="half" idx="1"/>
          </p:nvPr>
        </p:nvSpPr>
        <p:spPr>
          <a:xfrm>
            <a:off x="762001" y="2207969"/>
            <a:ext cx="3932830" cy="3884983"/>
          </a:xfrm>
        </p:spPr>
        <p:txBody>
          <a:bodyPr vert="horz" lIns="91440" tIns="45720" rIns="91440" bIns="45720" rtlCol="0">
            <a:normAutofit/>
          </a:bodyPr>
          <a:lstStyle/>
          <a:p>
            <a:pPr>
              <a:lnSpc>
                <a:spcPct val="95000"/>
              </a:lnSpc>
            </a:pPr>
            <a:r>
              <a:rPr lang="en-US" sz="1000"/>
              <a:t>El marco de codificación ofrece una</a:t>
            </a:r>
            <a:r>
              <a:rPr lang="en-US" sz="1000" b="0" i="0">
                <a:effectLst/>
              </a:rPr>
              <a:t> estandarización que facilita la comparación y el contraste entre distintos segmentos de datos y permite extraer conclusiones significativas.</a:t>
            </a:r>
          </a:p>
          <a:p>
            <a:pPr>
              <a:lnSpc>
                <a:spcPct val="95000"/>
              </a:lnSpc>
            </a:pPr>
            <a:r>
              <a:rPr lang="en-US" sz="1000" b="0" i="0">
                <a:effectLst/>
              </a:rPr>
              <a:t>Sin embargo, los marcos de codificación no son rígidos, sino que evolucionan y se adaptan a medida que se profundiza en los datos. Se puede empezar con un marco preliminar, utilizando códigos representados por el marco conceptual, por ejemplo, para facilitar el proceso de codificación. Pero al sumergirse en los datos, puede descubrir que algunos códigos no encajan como esperaba y que surgen otros nuevos. De este modo, el desarrollo de su marco refleja el desarrollo de su teoría a partir de los datos.</a:t>
            </a:r>
          </a:p>
          <a:p>
            <a:pPr>
              <a:lnSpc>
                <a:spcPct val="95000"/>
              </a:lnSpc>
            </a:pPr>
            <a:r>
              <a:rPr lang="en-US" sz="1000" b="0" i="0">
                <a:effectLst/>
              </a:rPr>
              <a:t>Esta capacidad de evolución y adaptación es uno de los puntos fuertes de un marco de codificación, ya que da cabida a las complejidades y matices que a menudo presentan los datos cualitativos. Recuerde que el objetivo último de un marco de codificación es aportar claridad y comprensión a su investigación.</a:t>
            </a:r>
            <a:br>
              <a:rPr lang="en-US" sz="1000"/>
            </a:br>
            <a:endParaRPr lang="en-US" sz="1000"/>
          </a:p>
        </p:txBody>
      </p:sp>
      <p:pic>
        <p:nvPicPr>
          <p:cNvPr id="8" name="Marcador de contenido 7">
            <a:extLst>
              <a:ext uri="{FF2B5EF4-FFF2-40B4-BE49-F238E27FC236}">
                <a16:creationId xmlns:a16="http://schemas.microsoft.com/office/drawing/2014/main" id="{7C29C513-A624-37FE-D12A-BFE9E16C9AC8}"/>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6387631" y="755650"/>
            <a:ext cx="4063492" cy="5346700"/>
          </a:xfrm>
          <a:prstGeom prst="rect">
            <a:avLst/>
          </a:prstGeom>
        </p:spPr>
      </p:pic>
    </p:spTree>
    <p:extLst>
      <p:ext uri="{BB962C8B-B14F-4D97-AF65-F5344CB8AC3E}">
        <p14:creationId xmlns:p14="http://schemas.microsoft.com/office/powerpoint/2010/main" val="2925621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Freeform: Shape 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 name="Rectangle 11">
            <a:extLst>
              <a:ext uri="{FF2B5EF4-FFF2-40B4-BE49-F238E27FC236}">
                <a16:creationId xmlns:a16="http://schemas.microsoft.com/office/drawing/2014/main" id="{220E33D0-A190-4F8A-9DB6-C531C95CA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Marcador de contenido 4">
            <a:extLst>
              <a:ext uri="{FF2B5EF4-FFF2-40B4-BE49-F238E27FC236}">
                <a16:creationId xmlns:a16="http://schemas.microsoft.com/office/drawing/2014/main" id="{DB017269-0C92-76CD-D677-E53D4B020EA7}"/>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7797" b="8248"/>
          <a:stretch/>
        </p:blipFill>
        <p:spPr>
          <a:xfrm>
            <a:off x="20" y="-1"/>
            <a:ext cx="12191980" cy="6858000"/>
          </a:xfrm>
          <a:prstGeom prst="rect">
            <a:avLst/>
          </a:prstGeom>
        </p:spPr>
      </p:pic>
      <p:sp>
        <p:nvSpPr>
          <p:cNvPr id="14" name="Rectangle 13">
            <a:extLst>
              <a:ext uri="{FF2B5EF4-FFF2-40B4-BE49-F238E27FC236}">
                <a16:creationId xmlns:a16="http://schemas.microsoft.com/office/drawing/2014/main" id="{9C982AD0-6B29-4C72-8F4E-229BAA86C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33917"/>
            <a:ext cx="12192000" cy="1060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CF4D0656-6E5B-91B9-F1F9-C19A21464EBC}"/>
              </a:ext>
            </a:extLst>
          </p:cNvPr>
          <p:cNvSpPr>
            <a:spLocks noGrp="1"/>
          </p:cNvSpPr>
          <p:nvPr>
            <p:ph type="title"/>
          </p:nvPr>
        </p:nvSpPr>
        <p:spPr>
          <a:xfrm>
            <a:off x="762001" y="5307069"/>
            <a:ext cx="6765516" cy="914400"/>
          </a:xfrm>
        </p:spPr>
        <p:txBody>
          <a:bodyPr vert="horz" lIns="91440" tIns="45720" rIns="91440" bIns="45720" rtlCol="0" anchor="ctr">
            <a:normAutofit/>
          </a:bodyPr>
          <a:lstStyle/>
          <a:p>
            <a:r>
              <a:rPr lang="en-US" sz="3000"/>
              <a:t>Técnicas de codificación en Atlas.Ti</a:t>
            </a:r>
          </a:p>
        </p:txBody>
      </p:sp>
    </p:spTree>
    <p:extLst>
      <p:ext uri="{BB962C8B-B14F-4D97-AF65-F5344CB8AC3E}">
        <p14:creationId xmlns:p14="http://schemas.microsoft.com/office/powerpoint/2010/main" val="2321183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5AA7B72-5B81-6F9D-8033-36CF0011C49B}"/>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sz="3300" kern="1200" spc="-50" baseline="0" dirty="0" err="1">
                <a:solidFill>
                  <a:schemeClr val="tx1"/>
                </a:solidFill>
                <a:latin typeface="+mj-lt"/>
                <a:ea typeface="+mj-ea"/>
                <a:cs typeface="+mj-cs"/>
              </a:rPr>
              <a:t>Ejemplo</a:t>
            </a:r>
            <a:r>
              <a:rPr lang="en-US" sz="3300" kern="1200" spc="-50" baseline="0" dirty="0">
                <a:solidFill>
                  <a:schemeClr val="tx1"/>
                </a:solidFill>
                <a:latin typeface="+mj-lt"/>
                <a:ea typeface="+mj-ea"/>
                <a:cs typeface="+mj-cs"/>
              </a:rPr>
              <a:t>: Desarrollo de </a:t>
            </a:r>
            <a:r>
              <a:rPr lang="en-US" sz="3300" kern="1200" spc="-50" baseline="0" dirty="0" err="1">
                <a:solidFill>
                  <a:schemeClr val="tx1"/>
                </a:solidFill>
                <a:latin typeface="+mj-lt"/>
                <a:ea typeface="+mj-ea"/>
                <a:cs typeface="+mj-cs"/>
              </a:rPr>
              <a:t>políticas</a:t>
            </a:r>
            <a:endParaRPr lang="en-US" sz="3300" kern="1200" spc="-50" baseline="0" dirty="0">
              <a:solidFill>
                <a:schemeClr val="tx1"/>
              </a:solidFill>
              <a:latin typeface="+mj-lt"/>
              <a:ea typeface="+mj-ea"/>
              <a:cs typeface="+mj-cs"/>
            </a:endParaRPr>
          </a:p>
        </p:txBody>
      </p:sp>
      <p:sp>
        <p:nvSpPr>
          <p:cNvPr id="3" name="Marcador de contenido 2">
            <a:extLst>
              <a:ext uri="{FF2B5EF4-FFF2-40B4-BE49-F238E27FC236}">
                <a16:creationId xmlns:a16="http://schemas.microsoft.com/office/drawing/2014/main" id="{67D94926-33B3-1CB1-4032-5D51F4CB4E3D}"/>
              </a:ext>
            </a:extLst>
          </p:cNvPr>
          <p:cNvSpPr>
            <a:spLocks noGrp="1"/>
          </p:cNvSpPr>
          <p:nvPr>
            <p:ph sz="half" idx="1"/>
          </p:nvPr>
        </p:nvSpPr>
        <p:spPr>
          <a:xfrm>
            <a:off x="762001" y="2207969"/>
            <a:ext cx="3932830" cy="3884983"/>
          </a:xfrm>
        </p:spPr>
        <p:txBody>
          <a:bodyPr vert="horz" lIns="91440" tIns="45720" rIns="91440" bIns="45720" rtlCol="0">
            <a:normAutofit/>
          </a:bodyPr>
          <a:lstStyle/>
          <a:p>
            <a:pPr>
              <a:lnSpc>
                <a:spcPct val="95000"/>
              </a:lnSpc>
            </a:pPr>
            <a:r>
              <a:rPr lang="en-US" sz="1600" dirty="0"/>
              <a:t>I</a:t>
            </a:r>
            <a:r>
              <a:rPr lang="en-US" sz="1600" b="0" i="0" dirty="0">
                <a:effectLst/>
              </a:rPr>
              <a:t>magine que </a:t>
            </a:r>
            <a:r>
              <a:rPr lang="en-US" sz="1600" b="0" i="0" dirty="0" err="1">
                <a:effectLst/>
              </a:rPr>
              <a:t>está</a:t>
            </a:r>
            <a:r>
              <a:rPr lang="en-US" sz="1600" b="0" i="0" dirty="0">
                <a:effectLst/>
              </a:rPr>
              <a:t> </a:t>
            </a:r>
            <a:r>
              <a:rPr lang="en-US" sz="1600" b="0" i="0" dirty="0" err="1">
                <a:effectLst/>
              </a:rPr>
              <a:t>realizando</a:t>
            </a:r>
            <a:r>
              <a:rPr lang="en-US" sz="1600" b="0" i="0" dirty="0">
                <a:effectLst/>
              </a:rPr>
              <a:t> un </a:t>
            </a:r>
            <a:r>
              <a:rPr lang="en-US" sz="1600" b="0" i="0" dirty="0" err="1">
                <a:effectLst/>
              </a:rPr>
              <a:t>estudio</a:t>
            </a:r>
            <a:r>
              <a:rPr lang="en-US" sz="1600" b="0" i="0" dirty="0">
                <a:effectLst/>
              </a:rPr>
              <a:t> </a:t>
            </a:r>
            <a:r>
              <a:rPr lang="en-US" sz="1600" b="0" i="0" dirty="0" err="1">
                <a:effectLst/>
              </a:rPr>
              <a:t>cualitativo</a:t>
            </a:r>
            <a:r>
              <a:rPr lang="en-US" sz="1600" b="0" i="0" dirty="0">
                <a:effectLst/>
              </a:rPr>
              <a:t> </a:t>
            </a:r>
            <a:r>
              <a:rPr lang="en-US" sz="1600" b="0" i="0" dirty="0" err="1">
                <a:effectLst/>
              </a:rPr>
              <a:t>sobre</a:t>
            </a:r>
            <a:r>
              <a:rPr lang="en-US" sz="1600" b="0" i="0" dirty="0">
                <a:effectLst/>
              </a:rPr>
              <a:t> la </a:t>
            </a:r>
            <a:r>
              <a:rPr lang="en-US" sz="1600" b="0" i="0" dirty="0" err="1">
                <a:effectLst/>
              </a:rPr>
              <a:t>percepción</a:t>
            </a:r>
            <a:r>
              <a:rPr lang="en-US" sz="1600" b="0" i="0" dirty="0">
                <a:effectLst/>
              </a:rPr>
              <a:t> </a:t>
            </a:r>
            <a:r>
              <a:rPr lang="en-US" sz="1600" dirty="0" err="1"/>
              <a:t>experta</a:t>
            </a:r>
            <a:r>
              <a:rPr lang="en-US" sz="1600" dirty="0"/>
              <a:t> </a:t>
            </a:r>
            <a:r>
              <a:rPr lang="en-US" sz="1600" b="0" i="0" dirty="0">
                <a:effectLst/>
              </a:rPr>
              <a:t>de un </a:t>
            </a:r>
            <a:r>
              <a:rPr lang="en-US" sz="1600" b="0" i="0" dirty="0" err="1">
                <a:effectLst/>
              </a:rPr>
              <a:t>determinado</a:t>
            </a:r>
            <a:r>
              <a:rPr lang="en-US" sz="1600" b="0" i="0" dirty="0">
                <a:effectLst/>
              </a:rPr>
              <a:t> </a:t>
            </a:r>
            <a:r>
              <a:rPr lang="en-US" sz="1600" b="0" i="0" dirty="0" err="1">
                <a:effectLst/>
              </a:rPr>
              <a:t>proyecto</a:t>
            </a:r>
            <a:r>
              <a:rPr lang="en-US" sz="1600" b="0" i="0" dirty="0">
                <a:effectLst/>
              </a:rPr>
              <a:t> de ley que </a:t>
            </a:r>
            <a:r>
              <a:rPr lang="en-US" sz="1600" b="0" i="0" dirty="0" err="1">
                <a:effectLst/>
              </a:rPr>
              <a:t>pretende</a:t>
            </a:r>
            <a:r>
              <a:rPr lang="en-US" sz="1600" b="0" i="0" dirty="0">
                <a:effectLst/>
              </a:rPr>
              <a:t> regular la </a:t>
            </a:r>
            <a:r>
              <a:rPr lang="en-US" sz="1600" b="0" i="0" dirty="0" err="1">
                <a:effectLst/>
              </a:rPr>
              <a:t>migración</a:t>
            </a:r>
            <a:r>
              <a:rPr lang="en-US" sz="1600" b="0" i="0" dirty="0">
                <a:effectLst/>
              </a:rPr>
              <a:t> </a:t>
            </a:r>
            <a:r>
              <a:rPr lang="en-US" sz="1600" b="0" i="0" dirty="0" err="1">
                <a:effectLst/>
              </a:rPr>
              <a:t>en</a:t>
            </a:r>
            <a:r>
              <a:rPr lang="en-US" sz="1600" b="0" i="0" dirty="0">
                <a:effectLst/>
              </a:rPr>
              <a:t> Chile. </a:t>
            </a:r>
          </a:p>
          <a:p>
            <a:pPr>
              <a:lnSpc>
                <a:spcPct val="95000"/>
              </a:lnSpc>
            </a:pPr>
            <a:r>
              <a:rPr lang="en-US" sz="1600" b="0" i="0" dirty="0" err="1">
                <a:effectLst/>
              </a:rPr>
              <a:t>Realiza</a:t>
            </a:r>
            <a:r>
              <a:rPr lang="en-US" sz="1600" b="0" i="0" dirty="0">
                <a:effectLst/>
              </a:rPr>
              <a:t> </a:t>
            </a:r>
            <a:r>
              <a:rPr lang="en-US" sz="1600" b="0" i="0" dirty="0" err="1">
                <a:effectLst/>
              </a:rPr>
              <a:t>grupos</a:t>
            </a:r>
            <a:r>
              <a:rPr lang="en-US" sz="1600" b="0" i="0" dirty="0">
                <a:effectLst/>
              </a:rPr>
              <a:t> de </a:t>
            </a:r>
            <a:r>
              <a:rPr lang="en-US" sz="1600" b="0" i="0" dirty="0" err="1">
                <a:effectLst/>
              </a:rPr>
              <a:t>discusión</a:t>
            </a:r>
            <a:r>
              <a:rPr lang="en-US" sz="1600" b="0" i="0" dirty="0">
                <a:effectLst/>
              </a:rPr>
              <a:t> y </a:t>
            </a:r>
            <a:r>
              <a:rPr lang="en-US" sz="1600" b="0" i="0" dirty="0" err="1">
                <a:effectLst/>
              </a:rPr>
              <a:t>empieza</a:t>
            </a:r>
            <a:r>
              <a:rPr lang="en-US" sz="1600" b="0" i="0" dirty="0">
                <a:effectLst/>
              </a:rPr>
              <a:t> a </a:t>
            </a:r>
            <a:r>
              <a:rPr lang="en-US" sz="1600" b="0" i="0" dirty="0" err="1">
                <a:effectLst/>
              </a:rPr>
              <a:t>ver</a:t>
            </a:r>
            <a:r>
              <a:rPr lang="en-US" sz="1600" b="0" i="0" dirty="0">
                <a:effectLst/>
              </a:rPr>
              <a:t> </a:t>
            </a:r>
            <a:r>
              <a:rPr lang="en-US" sz="1600" b="0" i="0" dirty="0" err="1">
                <a:effectLst/>
              </a:rPr>
              <a:t>patrones</a:t>
            </a:r>
            <a:r>
              <a:rPr lang="en-US" sz="1600" b="0" i="0" dirty="0">
                <a:effectLst/>
              </a:rPr>
              <a:t> </a:t>
            </a:r>
            <a:r>
              <a:rPr lang="en-US" sz="1600" b="0" i="0" dirty="0" err="1">
                <a:effectLst/>
              </a:rPr>
              <a:t>en</a:t>
            </a:r>
            <a:r>
              <a:rPr lang="en-US" sz="1600" b="0" i="0" dirty="0">
                <a:effectLst/>
              </a:rPr>
              <a:t> las </a:t>
            </a:r>
            <a:r>
              <a:rPr lang="en-US" sz="1600" b="0" i="0" dirty="0" err="1">
                <a:effectLst/>
              </a:rPr>
              <a:t>respuestas</a:t>
            </a:r>
            <a:r>
              <a:rPr lang="en-US" sz="1600" b="0" i="0" dirty="0">
                <a:effectLst/>
              </a:rPr>
              <a:t> de </a:t>
            </a:r>
            <a:r>
              <a:rPr lang="en-US" sz="1600" b="0" i="0" dirty="0" err="1">
                <a:effectLst/>
              </a:rPr>
              <a:t>los</a:t>
            </a:r>
            <a:r>
              <a:rPr lang="en-US" sz="1600" b="0" i="0" dirty="0">
                <a:effectLst/>
              </a:rPr>
              <a:t> </a:t>
            </a:r>
            <a:r>
              <a:rPr lang="en-US" sz="1600" b="0" i="0" dirty="0" err="1">
                <a:effectLst/>
              </a:rPr>
              <a:t>participantes</a:t>
            </a:r>
            <a:r>
              <a:rPr lang="en-US" sz="1600" b="0" i="0" dirty="0">
                <a:effectLst/>
              </a:rPr>
              <a:t>.</a:t>
            </a:r>
          </a:p>
          <a:p>
            <a:pPr>
              <a:lnSpc>
                <a:spcPct val="95000"/>
              </a:lnSpc>
            </a:pPr>
            <a:r>
              <a:rPr lang="en-US" sz="1600" dirty="0" err="1"/>
              <a:t>En</a:t>
            </a:r>
            <a:r>
              <a:rPr lang="en-US" sz="1600" dirty="0"/>
              <a:t> </a:t>
            </a:r>
            <a:r>
              <a:rPr lang="en-US" sz="1600" dirty="0" err="1"/>
              <a:t>este</a:t>
            </a:r>
            <a:r>
              <a:rPr lang="en-US" sz="1600" dirty="0"/>
              <a:t> </a:t>
            </a:r>
            <a:r>
              <a:rPr lang="en-US" sz="1600" dirty="0" err="1"/>
              <a:t>caso</a:t>
            </a:r>
            <a:r>
              <a:rPr lang="en-US" sz="1600" dirty="0"/>
              <a:t>, </a:t>
            </a:r>
            <a:r>
              <a:rPr lang="en-US" sz="1600" dirty="0" err="1"/>
              <a:t>puede</a:t>
            </a:r>
            <a:r>
              <a:rPr lang="en-US" sz="1600" dirty="0"/>
              <a:t> </a:t>
            </a:r>
            <a:r>
              <a:rPr lang="en-US" sz="1600" dirty="0" err="1"/>
              <a:t>desarrollar</a:t>
            </a:r>
            <a:r>
              <a:rPr lang="en-US" sz="1600" dirty="0"/>
              <a:t> un </a:t>
            </a:r>
            <a:r>
              <a:rPr lang="en-US" sz="1600" dirty="0" err="1"/>
              <a:t>marco</a:t>
            </a:r>
            <a:r>
              <a:rPr lang="en-US" sz="1600" dirty="0"/>
              <a:t> de </a:t>
            </a:r>
            <a:r>
              <a:rPr lang="en-US" sz="1600" dirty="0" err="1"/>
              <a:t>codificación</a:t>
            </a:r>
            <a:r>
              <a:rPr lang="en-US" sz="1600" dirty="0"/>
              <a:t> que </a:t>
            </a:r>
            <a:r>
              <a:rPr lang="en-US" sz="1600" dirty="0" err="1"/>
              <a:t>incluya</a:t>
            </a:r>
            <a:r>
              <a:rPr lang="en-US" sz="1600" dirty="0"/>
              <a:t> </a:t>
            </a:r>
            <a:r>
              <a:rPr lang="en-US" sz="1600" dirty="0" err="1"/>
              <a:t>los</a:t>
            </a:r>
            <a:r>
              <a:rPr lang="en-US" sz="1600" dirty="0"/>
              <a:t> </a:t>
            </a:r>
            <a:r>
              <a:rPr lang="en-US" sz="1600" dirty="0" err="1"/>
              <a:t>códigos</a:t>
            </a:r>
            <a:r>
              <a:rPr lang="en-US" sz="1600" dirty="0"/>
              <a:t> y </a:t>
            </a:r>
            <a:r>
              <a:rPr lang="en-US" sz="1600" dirty="0" err="1"/>
              <a:t>grupos</a:t>
            </a:r>
            <a:r>
              <a:rPr lang="en-US" sz="1600" dirty="0"/>
              <a:t> de </a:t>
            </a:r>
            <a:r>
              <a:rPr lang="en-US" sz="1600" dirty="0" err="1"/>
              <a:t>códigos</a:t>
            </a:r>
            <a:r>
              <a:rPr lang="en-US" sz="1600" dirty="0"/>
              <a:t> que se </a:t>
            </a:r>
            <a:r>
              <a:rPr lang="en-US" sz="1600" dirty="0" err="1"/>
              <a:t>presentan</a:t>
            </a:r>
            <a:r>
              <a:rPr lang="en-US" sz="1600" dirty="0"/>
              <a:t> a la </a:t>
            </a:r>
            <a:r>
              <a:rPr lang="en-US" sz="1600" dirty="0" err="1"/>
              <a:t>derecha</a:t>
            </a:r>
            <a:endParaRPr lang="en-US" sz="1600" dirty="0"/>
          </a:p>
        </p:txBody>
      </p:sp>
      <p:graphicFrame>
        <p:nvGraphicFramePr>
          <p:cNvPr id="5" name="Marcador de contenido 4">
            <a:extLst>
              <a:ext uri="{FF2B5EF4-FFF2-40B4-BE49-F238E27FC236}">
                <a16:creationId xmlns:a16="http://schemas.microsoft.com/office/drawing/2014/main" id="{F32B010C-47D4-0349-85E1-F7298D1384BC}"/>
              </a:ext>
            </a:extLst>
          </p:cNvPr>
          <p:cNvGraphicFramePr>
            <a:graphicFrameLocks noGrp="1"/>
          </p:cNvGraphicFramePr>
          <p:nvPr>
            <p:ph sz="half" idx="2"/>
            <p:extLst>
              <p:ext uri="{D42A27DB-BD31-4B8C-83A1-F6EECF244321}">
                <p14:modId xmlns:p14="http://schemas.microsoft.com/office/powerpoint/2010/main" val="3336015732"/>
              </p:ext>
            </p:extLst>
          </p:nvPr>
        </p:nvGraphicFramePr>
        <p:xfrm>
          <a:off x="5401464" y="2039871"/>
          <a:ext cx="6035828" cy="3998090"/>
        </p:xfrm>
        <a:graphic>
          <a:graphicData uri="http://schemas.openxmlformats.org/drawingml/2006/table">
            <a:tbl>
              <a:tblPr firstRow="1" bandRow="1">
                <a:tableStyleId>{073A0DAA-6AF3-43AB-8588-CEC1D06C72B9}</a:tableStyleId>
              </a:tblPr>
              <a:tblGrid>
                <a:gridCol w="1246509">
                  <a:extLst>
                    <a:ext uri="{9D8B030D-6E8A-4147-A177-3AD203B41FA5}">
                      <a16:colId xmlns:a16="http://schemas.microsoft.com/office/drawing/2014/main" val="2468503278"/>
                    </a:ext>
                  </a:extLst>
                </a:gridCol>
                <a:gridCol w="1861252">
                  <a:extLst>
                    <a:ext uri="{9D8B030D-6E8A-4147-A177-3AD203B41FA5}">
                      <a16:colId xmlns:a16="http://schemas.microsoft.com/office/drawing/2014/main" val="2542405281"/>
                    </a:ext>
                  </a:extLst>
                </a:gridCol>
                <a:gridCol w="1076273">
                  <a:extLst>
                    <a:ext uri="{9D8B030D-6E8A-4147-A177-3AD203B41FA5}">
                      <a16:colId xmlns:a16="http://schemas.microsoft.com/office/drawing/2014/main" val="371656590"/>
                    </a:ext>
                  </a:extLst>
                </a:gridCol>
                <a:gridCol w="1851794">
                  <a:extLst>
                    <a:ext uri="{9D8B030D-6E8A-4147-A177-3AD203B41FA5}">
                      <a16:colId xmlns:a16="http://schemas.microsoft.com/office/drawing/2014/main" val="1634359631"/>
                    </a:ext>
                  </a:extLst>
                </a:gridCol>
              </a:tblGrid>
              <a:tr h="503900">
                <a:tc>
                  <a:txBody>
                    <a:bodyPr/>
                    <a:lstStyle/>
                    <a:p>
                      <a:r>
                        <a:rPr lang="es-CL" sz="1300"/>
                        <a:t>Grupo de códigos</a:t>
                      </a:r>
                    </a:p>
                  </a:txBody>
                  <a:tcPr marL="68095" marR="68095" marT="34047" marB="34047"/>
                </a:tc>
                <a:tc>
                  <a:txBody>
                    <a:bodyPr/>
                    <a:lstStyle/>
                    <a:p>
                      <a:r>
                        <a:rPr lang="es-CL" sz="1300"/>
                        <a:t>Definición del grupo</a:t>
                      </a:r>
                    </a:p>
                  </a:txBody>
                  <a:tcPr marL="68095" marR="68095" marT="34047" marB="34047"/>
                </a:tc>
                <a:tc>
                  <a:txBody>
                    <a:bodyPr/>
                    <a:lstStyle/>
                    <a:p>
                      <a:r>
                        <a:rPr lang="es-CL" sz="1300"/>
                        <a:t>Código</a:t>
                      </a:r>
                    </a:p>
                  </a:txBody>
                  <a:tcPr marL="68095" marR="68095" marT="34047" marB="34047"/>
                </a:tc>
                <a:tc>
                  <a:txBody>
                    <a:bodyPr/>
                    <a:lstStyle/>
                    <a:p>
                      <a:r>
                        <a:rPr lang="es-CL" sz="1300" dirty="0"/>
                        <a:t>Definición del código</a:t>
                      </a:r>
                    </a:p>
                  </a:txBody>
                  <a:tcPr marL="68095" marR="68095" marT="34047" marB="34047"/>
                </a:tc>
                <a:extLst>
                  <a:ext uri="{0D108BD9-81ED-4DB2-BD59-A6C34878D82A}">
                    <a16:rowId xmlns:a16="http://schemas.microsoft.com/office/drawing/2014/main" val="2767358319"/>
                  </a:ext>
                </a:extLst>
              </a:tr>
              <a:tr h="912468">
                <a:tc rowSpan="2">
                  <a:txBody>
                    <a:bodyPr/>
                    <a:lstStyle/>
                    <a:p>
                      <a:r>
                        <a:rPr lang="es-CL" sz="1300" b="1" dirty="0"/>
                        <a:t>Comprensión política</a:t>
                      </a:r>
                    </a:p>
                  </a:txBody>
                  <a:tcPr marL="68095" marR="68095" marT="34047" marB="34047" anchor="ct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300" dirty="0"/>
                        <a:t>Respuestas que indican una comprensión clara de la política</a:t>
                      </a:r>
                    </a:p>
                  </a:txBody>
                  <a:tcPr marL="68095" marR="68095" marT="34047" marB="34047" anchor="ctr"/>
                </a:tc>
                <a:tc>
                  <a:txBody>
                    <a:bodyPr/>
                    <a:lstStyle/>
                    <a:p>
                      <a:r>
                        <a:rPr lang="es-CL" sz="1300" b="1" dirty="0"/>
                        <a:t>Necesidad de regulación</a:t>
                      </a:r>
                    </a:p>
                  </a:txBody>
                  <a:tcPr marL="68095" marR="68095" marT="34047" marB="34047" anchor="ctr"/>
                </a:tc>
                <a:tc>
                  <a:txBody>
                    <a:bodyPr/>
                    <a:lstStyle/>
                    <a:p>
                      <a:r>
                        <a:rPr lang="es-CL" sz="1300" dirty="0"/>
                        <a:t>Comentarios sobre el diagnóstico o necesidad de regular la migración en Chile</a:t>
                      </a:r>
                    </a:p>
                  </a:txBody>
                  <a:tcPr marL="68095" marR="68095" marT="34047" marB="34047" anchor="ctr"/>
                </a:tc>
                <a:extLst>
                  <a:ext uri="{0D108BD9-81ED-4DB2-BD59-A6C34878D82A}">
                    <a16:rowId xmlns:a16="http://schemas.microsoft.com/office/drawing/2014/main" val="3514365436"/>
                  </a:ext>
                </a:extLst>
              </a:tr>
              <a:tr h="340473">
                <a:tc vMerge="1">
                  <a:txBody>
                    <a:bodyPr/>
                    <a:lstStyle/>
                    <a:p>
                      <a:endParaRPr lang="es-CL" sz="1300" dirty="0"/>
                    </a:p>
                  </a:txBody>
                  <a:tcPr marL="68095" marR="68095" marT="34047" marB="34047"/>
                </a:tc>
                <a:tc vMerge="1">
                  <a:txBody>
                    <a:bodyPr/>
                    <a:lstStyle/>
                    <a:p>
                      <a:endParaRPr lang="es-CL" sz="1300" dirty="0"/>
                    </a:p>
                  </a:txBody>
                  <a:tcPr marL="68095" marR="68095" marT="34047" marB="34047"/>
                </a:tc>
                <a:tc>
                  <a:txBody>
                    <a:bodyPr/>
                    <a:lstStyle/>
                    <a:p>
                      <a:r>
                        <a:rPr lang="es-CL" sz="1300" b="1" dirty="0"/>
                        <a:t>Objetivos y finalidades</a:t>
                      </a:r>
                    </a:p>
                  </a:txBody>
                  <a:tcPr marL="68095" marR="68095" marT="34047" marB="3404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sz="1300" dirty="0"/>
                        <a:t>Comentarios sobre el el sentido y alcance los objetivos formulados en el proyecto de ley</a:t>
                      </a:r>
                    </a:p>
                  </a:txBody>
                  <a:tcPr marL="68095" marR="68095" marT="34047" marB="34047" anchor="ctr"/>
                </a:tc>
                <a:extLst>
                  <a:ext uri="{0D108BD9-81ED-4DB2-BD59-A6C34878D82A}">
                    <a16:rowId xmlns:a16="http://schemas.microsoft.com/office/drawing/2014/main" val="968872831"/>
                  </a:ext>
                </a:extLst>
              </a:tr>
              <a:tr h="340473">
                <a:tc rowSpan="2">
                  <a:txBody>
                    <a:bodyPr/>
                    <a:lstStyle/>
                    <a:p>
                      <a:r>
                        <a:rPr lang="es-CL" sz="1300" b="1" dirty="0"/>
                        <a:t>Posición frente a la política</a:t>
                      </a:r>
                    </a:p>
                  </a:txBody>
                  <a:tcPr marL="68095" marR="68095" marT="34047" marB="34047" anchor="ctr"/>
                </a:tc>
                <a:tc rowSpan="2">
                  <a:txBody>
                    <a:bodyPr/>
                    <a:lstStyle/>
                    <a:p>
                      <a:r>
                        <a:rPr lang="es-CL" sz="1300" dirty="0"/>
                        <a:t>Respuestas que reflejan una toma de posición de parte del investigador frente a la política</a:t>
                      </a:r>
                    </a:p>
                  </a:txBody>
                  <a:tcPr marL="68095" marR="68095" marT="34047" marB="3404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300" b="1" dirty="0"/>
                        <a:t>Apoyo a la política</a:t>
                      </a:r>
                    </a:p>
                  </a:txBody>
                  <a:tcPr marL="68095" marR="68095" marT="34047" marB="34047" anchor="ctr"/>
                </a:tc>
                <a:tc>
                  <a:txBody>
                    <a:bodyPr/>
                    <a:lstStyle/>
                    <a:p>
                      <a:r>
                        <a:rPr lang="es-CL" sz="1300" dirty="0"/>
                        <a:t>Declaraciones de aprobación o respaldo de la política</a:t>
                      </a:r>
                    </a:p>
                  </a:txBody>
                  <a:tcPr marL="68095" marR="68095" marT="34047" marB="34047" anchor="ctr"/>
                </a:tc>
                <a:extLst>
                  <a:ext uri="{0D108BD9-81ED-4DB2-BD59-A6C34878D82A}">
                    <a16:rowId xmlns:a16="http://schemas.microsoft.com/office/drawing/2014/main" val="731773362"/>
                  </a:ext>
                </a:extLst>
              </a:tr>
              <a:tr h="340473">
                <a:tc vMerge="1">
                  <a:txBody>
                    <a:bodyPr/>
                    <a:lstStyle/>
                    <a:p>
                      <a:endParaRPr lang="es-CL" sz="1300" dirty="0"/>
                    </a:p>
                  </a:txBody>
                  <a:tcPr marL="68095" marR="68095" marT="34047" marB="34047" anchor="ctr"/>
                </a:tc>
                <a:tc vMerge="1">
                  <a:txBody>
                    <a:bodyPr/>
                    <a:lstStyle/>
                    <a:p>
                      <a:endParaRPr lang="es-CL" sz="1300" dirty="0"/>
                    </a:p>
                  </a:txBody>
                  <a:tcPr marL="68095" marR="68095" marT="34047" marB="34047"/>
                </a:tc>
                <a:tc>
                  <a:txBody>
                    <a:bodyPr/>
                    <a:lstStyle/>
                    <a:p>
                      <a:r>
                        <a:rPr lang="es-CL" sz="1300" b="1" dirty="0"/>
                        <a:t>Crítica de la política</a:t>
                      </a:r>
                    </a:p>
                  </a:txBody>
                  <a:tcPr marL="68095" marR="68095" marT="34047" marB="34047"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sz="1300" dirty="0"/>
                        <a:t>Comentarios que critican o desaprueban la política</a:t>
                      </a:r>
                    </a:p>
                  </a:txBody>
                  <a:tcPr marL="68095" marR="68095" marT="34047" marB="34047" anchor="ctr"/>
                </a:tc>
                <a:extLst>
                  <a:ext uri="{0D108BD9-81ED-4DB2-BD59-A6C34878D82A}">
                    <a16:rowId xmlns:a16="http://schemas.microsoft.com/office/drawing/2014/main" val="911021221"/>
                  </a:ext>
                </a:extLst>
              </a:tr>
            </a:tbl>
          </a:graphicData>
        </a:graphic>
      </p:graphicFrame>
      <p:sp>
        <p:nvSpPr>
          <p:cNvPr id="6" name="CuadroTexto 5">
            <a:extLst>
              <a:ext uri="{FF2B5EF4-FFF2-40B4-BE49-F238E27FC236}">
                <a16:creationId xmlns:a16="http://schemas.microsoft.com/office/drawing/2014/main" id="{61B00551-4CDA-7D29-EF09-B0D465B415E3}"/>
              </a:ext>
            </a:extLst>
          </p:cNvPr>
          <p:cNvSpPr txBox="1"/>
          <p:nvPr/>
        </p:nvSpPr>
        <p:spPr>
          <a:xfrm>
            <a:off x="5636782" y="1058875"/>
            <a:ext cx="5793218" cy="923330"/>
          </a:xfrm>
          <a:prstGeom prst="rect">
            <a:avLst/>
          </a:prstGeom>
          <a:noFill/>
        </p:spPr>
        <p:txBody>
          <a:bodyPr wrap="square" rtlCol="0">
            <a:spAutoFit/>
          </a:bodyPr>
          <a:lstStyle/>
          <a:p>
            <a:r>
              <a:rPr lang="es-CL" dirty="0"/>
              <a:t>Tabla 2. Libro de códigos para analizar el contenido de las opiniones emitidas por los expertos en los grupos de discusión</a:t>
            </a:r>
          </a:p>
        </p:txBody>
      </p:sp>
    </p:spTree>
    <p:extLst>
      <p:ext uri="{BB962C8B-B14F-4D97-AF65-F5344CB8AC3E}">
        <p14:creationId xmlns:p14="http://schemas.microsoft.com/office/powerpoint/2010/main" val="1879371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8FCA24E-4FBE-94BC-9F5B-F962F14D5669}"/>
              </a:ext>
            </a:extLst>
          </p:cNvPr>
          <p:cNvSpPr>
            <a:spLocks noGrp="1"/>
          </p:cNvSpPr>
          <p:nvPr>
            <p:ph type="title"/>
          </p:nvPr>
        </p:nvSpPr>
        <p:spPr>
          <a:xfrm>
            <a:off x="762000" y="758951"/>
            <a:ext cx="3880511" cy="1577849"/>
          </a:xfrm>
        </p:spPr>
        <p:txBody>
          <a:bodyPr vert="horz" lIns="91440" tIns="45720" rIns="91440" bIns="45720" rtlCol="0" anchor="t">
            <a:normAutofit/>
          </a:bodyPr>
          <a:lstStyle/>
          <a:p>
            <a:r>
              <a:rPr lang="en-US" sz="3300" kern="1200" spc="-50" baseline="0">
                <a:solidFill>
                  <a:schemeClr val="tx1"/>
                </a:solidFill>
                <a:latin typeface="+mj-lt"/>
                <a:ea typeface="+mj-ea"/>
                <a:cs typeface="+mj-cs"/>
              </a:rPr>
              <a:t>Ejemplo: Desarrollo de políticas</a:t>
            </a:r>
          </a:p>
        </p:txBody>
      </p:sp>
      <p:sp>
        <p:nvSpPr>
          <p:cNvPr id="3" name="Marcador de contenido 2">
            <a:extLst>
              <a:ext uri="{FF2B5EF4-FFF2-40B4-BE49-F238E27FC236}">
                <a16:creationId xmlns:a16="http://schemas.microsoft.com/office/drawing/2014/main" id="{B06C6BB7-77BF-6CF0-624B-D8B5A9711AB3}"/>
              </a:ext>
            </a:extLst>
          </p:cNvPr>
          <p:cNvSpPr>
            <a:spLocks noGrp="1"/>
          </p:cNvSpPr>
          <p:nvPr>
            <p:ph sz="half" idx="1"/>
          </p:nvPr>
        </p:nvSpPr>
        <p:spPr>
          <a:xfrm>
            <a:off x="762000" y="2611718"/>
            <a:ext cx="3880511" cy="3514164"/>
          </a:xfrm>
        </p:spPr>
        <p:txBody>
          <a:bodyPr vert="horz" lIns="91440" tIns="45720" rIns="91440" bIns="45720" rtlCol="0">
            <a:normAutofit/>
          </a:bodyPr>
          <a:lstStyle/>
          <a:p>
            <a:pPr>
              <a:lnSpc>
                <a:spcPct val="95000"/>
              </a:lnSpc>
            </a:pPr>
            <a:r>
              <a:rPr lang="en-US" sz="1200" b="0" i="0" dirty="0" err="1">
                <a:effectLst/>
              </a:rPr>
              <a:t>En</a:t>
            </a:r>
            <a:r>
              <a:rPr lang="en-US" sz="1200" b="0" i="0" dirty="0">
                <a:effectLst/>
              </a:rPr>
              <a:t> </a:t>
            </a:r>
            <a:r>
              <a:rPr lang="en-US" sz="1200" b="0" i="0" dirty="0" err="1">
                <a:effectLst/>
              </a:rPr>
              <a:t>el</a:t>
            </a:r>
            <a:r>
              <a:rPr lang="en-US" sz="1200" b="0" i="0" dirty="0">
                <a:effectLst/>
              </a:rPr>
              <a:t> </a:t>
            </a:r>
            <a:r>
              <a:rPr lang="en-US" sz="1200" b="0" i="0" dirty="0" err="1">
                <a:effectLst/>
              </a:rPr>
              <a:t>ejemplo</a:t>
            </a:r>
            <a:r>
              <a:rPr lang="en-US" sz="1200" b="0" i="0" dirty="0">
                <a:effectLst/>
              </a:rPr>
              <a:t> dado, </a:t>
            </a:r>
            <a:r>
              <a:rPr lang="en-US" sz="1200" b="0" i="0" dirty="0" err="1">
                <a:effectLst/>
              </a:rPr>
              <a:t>el</a:t>
            </a:r>
            <a:r>
              <a:rPr lang="en-US" sz="1200" b="0" i="0" dirty="0">
                <a:effectLst/>
              </a:rPr>
              <a:t> </a:t>
            </a:r>
            <a:r>
              <a:rPr lang="en-US" sz="1200" b="0" i="0" dirty="0" err="1">
                <a:effectLst/>
              </a:rPr>
              <a:t>marco</a:t>
            </a:r>
            <a:r>
              <a:rPr lang="en-US" sz="1200" b="0" i="0" dirty="0">
                <a:effectLst/>
              </a:rPr>
              <a:t> de </a:t>
            </a:r>
            <a:r>
              <a:rPr lang="en-US" sz="1200" b="0" i="0" dirty="0" err="1">
                <a:effectLst/>
              </a:rPr>
              <a:t>codificación</a:t>
            </a:r>
            <a:r>
              <a:rPr lang="en-US" sz="1200" b="0" i="0" dirty="0">
                <a:effectLst/>
              </a:rPr>
              <a:t> </a:t>
            </a:r>
            <a:r>
              <a:rPr lang="en-US" sz="1200" b="0" i="0" dirty="0" err="1">
                <a:effectLst/>
              </a:rPr>
              <a:t>refleja</a:t>
            </a:r>
            <a:r>
              <a:rPr lang="en-US" sz="1200" b="0" i="0" dirty="0">
                <a:effectLst/>
              </a:rPr>
              <a:t> </a:t>
            </a:r>
            <a:r>
              <a:rPr lang="en-US" sz="1200" b="0" i="0" dirty="0" err="1">
                <a:effectLst/>
              </a:rPr>
              <a:t>una</a:t>
            </a:r>
            <a:r>
              <a:rPr lang="en-US" sz="1200" b="0" i="0" dirty="0">
                <a:effectLst/>
              </a:rPr>
              <a:t> </a:t>
            </a:r>
            <a:r>
              <a:rPr lang="en-US" sz="1200" b="0" i="0" dirty="0" err="1">
                <a:effectLst/>
              </a:rPr>
              <a:t>mezcla</a:t>
            </a:r>
            <a:r>
              <a:rPr lang="en-US" sz="1200" b="0" i="0" dirty="0">
                <a:effectLst/>
              </a:rPr>
              <a:t> de </a:t>
            </a:r>
            <a:r>
              <a:rPr lang="en-US" sz="1200" b="0" i="0" dirty="0" err="1">
                <a:effectLst/>
              </a:rPr>
              <a:t>conceptos</a:t>
            </a:r>
            <a:r>
              <a:rPr lang="en-US" sz="1200" b="0" i="0" dirty="0">
                <a:effectLst/>
              </a:rPr>
              <a:t> </a:t>
            </a:r>
            <a:r>
              <a:rPr lang="en-US" sz="1200" b="0" i="0" dirty="0" err="1">
                <a:effectLst/>
              </a:rPr>
              <a:t>inductivos</a:t>
            </a:r>
            <a:r>
              <a:rPr lang="en-US" sz="1200" b="0" i="0" dirty="0">
                <a:effectLst/>
              </a:rPr>
              <a:t> que </a:t>
            </a:r>
            <a:r>
              <a:rPr lang="en-US" sz="1200" b="0" i="0" dirty="0" err="1">
                <a:effectLst/>
              </a:rPr>
              <a:t>surgieron</a:t>
            </a:r>
            <a:r>
              <a:rPr lang="en-US" sz="1200" b="0" i="0" dirty="0">
                <a:effectLst/>
              </a:rPr>
              <a:t> de </a:t>
            </a:r>
            <a:r>
              <a:rPr lang="en-US" sz="1200" b="0" i="0" dirty="0" err="1">
                <a:effectLst/>
              </a:rPr>
              <a:t>los</a:t>
            </a:r>
            <a:r>
              <a:rPr lang="en-US" sz="1200" b="0" i="0" dirty="0">
                <a:effectLst/>
              </a:rPr>
              <a:t> </a:t>
            </a:r>
            <a:r>
              <a:rPr lang="en-US" sz="1200" b="0" i="0" dirty="0" err="1">
                <a:effectLst/>
              </a:rPr>
              <a:t>datos</a:t>
            </a:r>
            <a:r>
              <a:rPr lang="en-US" sz="1200" b="0" i="0" dirty="0">
                <a:effectLst/>
              </a:rPr>
              <a:t> y </a:t>
            </a:r>
            <a:r>
              <a:rPr lang="en-US" sz="1200" b="0" i="0" dirty="0" err="1">
                <a:effectLst/>
              </a:rPr>
              <a:t>conceptos</a:t>
            </a:r>
            <a:r>
              <a:rPr lang="en-US" sz="1200" b="0" i="0" dirty="0">
                <a:effectLst/>
              </a:rPr>
              <a:t> </a:t>
            </a:r>
            <a:r>
              <a:rPr lang="en-US" sz="1200" b="0" i="0" dirty="0" err="1">
                <a:effectLst/>
              </a:rPr>
              <a:t>deductivos</a:t>
            </a:r>
            <a:r>
              <a:rPr lang="en-US" sz="1200" b="0" i="0" dirty="0">
                <a:effectLst/>
              </a:rPr>
              <a:t> que </a:t>
            </a:r>
            <a:r>
              <a:rPr lang="en-US" sz="1200" b="0" i="0" dirty="0" err="1">
                <a:effectLst/>
              </a:rPr>
              <a:t>el</a:t>
            </a:r>
            <a:r>
              <a:rPr lang="en-US" sz="1200" b="0" i="0" dirty="0">
                <a:effectLst/>
              </a:rPr>
              <a:t> </a:t>
            </a:r>
            <a:r>
              <a:rPr lang="en-US" sz="1200" b="0" i="0" dirty="0" err="1">
                <a:effectLst/>
              </a:rPr>
              <a:t>investigador</a:t>
            </a:r>
            <a:r>
              <a:rPr lang="en-US" sz="1200" b="0" i="0" dirty="0">
                <a:effectLst/>
              </a:rPr>
              <a:t> </a:t>
            </a:r>
            <a:r>
              <a:rPr lang="en-US" sz="1200" b="0" i="0" dirty="0" err="1">
                <a:effectLst/>
              </a:rPr>
              <a:t>identificó</a:t>
            </a:r>
            <a:r>
              <a:rPr lang="en-US" sz="1200" b="0" i="0" dirty="0">
                <a:effectLst/>
              </a:rPr>
              <a:t> </a:t>
            </a:r>
            <a:r>
              <a:rPr lang="en-US" sz="1200" b="0" i="0" dirty="0" err="1">
                <a:effectLst/>
              </a:rPr>
              <a:t>en</a:t>
            </a:r>
            <a:r>
              <a:rPr lang="en-US" sz="1200" b="0" i="0" dirty="0">
                <a:effectLst/>
              </a:rPr>
              <a:t> la </a:t>
            </a:r>
            <a:r>
              <a:rPr lang="en-US" sz="1200" b="0" i="0" dirty="0" err="1">
                <a:effectLst/>
              </a:rPr>
              <a:t>bibliografía</a:t>
            </a:r>
            <a:r>
              <a:rPr lang="en-US" sz="1200" b="0" i="0" dirty="0">
                <a:effectLst/>
              </a:rPr>
              <a:t> </a:t>
            </a:r>
            <a:r>
              <a:rPr lang="en-US" sz="1200" b="0" i="0" dirty="0" err="1">
                <a:effectLst/>
              </a:rPr>
              <a:t>publicada</a:t>
            </a:r>
            <a:r>
              <a:rPr lang="en-US" sz="1200" b="0" i="0" dirty="0">
                <a:effectLst/>
              </a:rPr>
              <a:t>.</a:t>
            </a:r>
          </a:p>
          <a:p>
            <a:pPr>
              <a:lnSpc>
                <a:spcPct val="95000"/>
              </a:lnSpc>
            </a:pPr>
            <a:r>
              <a:rPr lang="en-US" sz="1200" b="0" i="0" dirty="0">
                <a:effectLst/>
              </a:rPr>
              <a:t>Por </a:t>
            </a:r>
            <a:r>
              <a:rPr lang="en-US" sz="1200" b="0" i="0" dirty="0" err="1">
                <a:effectLst/>
              </a:rPr>
              <a:t>ejemplo</a:t>
            </a:r>
            <a:r>
              <a:rPr lang="en-US" sz="1200" b="0" i="0" dirty="0">
                <a:effectLst/>
              </a:rPr>
              <a:t>, </a:t>
            </a:r>
            <a:r>
              <a:rPr lang="en-US" sz="1200" b="0" i="0" dirty="0" err="1">
                <a:effectLst/>
              </a:rPr>
              <a:t>el</a:t>
            </a:r>
            <a:r>
              <a:rPr lang="en-US" sz="1200" b="0" i="0" dirty="0">
                <a:effectLst/>
              </a:rPr>
              <a:t> </a:t>
            </a:r>
            <a:r>
              <a:rPr lang="en-US" sz="1200" b="0" i="0" dirty="0" err="1">
                <a:effectLst/>
              </a:rPr>
              <a:t>investigador</a:t>
            </a:r>
            <a:r>
              <a:rPr lang="en-US" sz="1200" b="0" i="0" dirty="0">
                <a:effectLst/>
              </a:rPr>
              <a:t> </a:t>
            </a:r>
            <a:r>
              <a:rPr lang="en-US" sz="1200" b="0" i="0" dirty="0" err="1">
                <a:effectLst/>
              </a:rPr>
              <a:t>decidió</a:t>
            </a:r>
            <a:r>
              <a:rPr lang="en-US" sz="1200" b="0" i="0" dirty="0">
                <a:effectLst/>
              </a:rPr>
              <a:t> </a:t>
            </a:r>
            <a:r>
              <a:rPr lang="en-US" sz="1200" b="0" i="0" dirty="0" err="1">
                <a:effectLst/>
              </a:rPr>
              <a:t>codificar</a:t>
            </a:r>
            <a:r>
              <a:rPr lang="en-US" sz="1200" b="0" i="0" dirty="0">
                <a:effectLst/>
              </a:rPr>
              <a:t> </a:t>
            </a:r>
            <a:r>
              <a:rPr lang="en-US" sz="1200" b="0" i="0" dirty="0" err="1">
                <a:effectLst/>
              </a:rPr>
              <a:t>el</a:t>
            </a:r>
            <a:r>
              <a:rPr lang="en-US" sz="1200" b="0" i="0" dirty="0">
                <a:effectLst/>
              </a:rPr>
              <a:t> </a:t>
            </a:r>
            <a:r>
              <a:rPr lang="en-US" sz="1200" b="0" i="0" dirty="0" err="1">
                <a:effectLst/>
              </a:rPr>
              <a:t>apoyo</a:t>
            </a:r>
            <a:r>
              <a:rPr lang="en-US" sz="1200" b="0" i="0" dirty="0">
                <a:effectLst/>
              </a:rPr>
              <a:t> a la </a:t>
            </a:r>
            <a:r>
              <a:rPr lang="en-US" sz="1200" b="0" i="0" dirty="0" err="1">
                <a:effectLst/>
              </a:rPr>
              <a:t>política</a:t>
            </a:r>
            <a:r>
              <a:rPr lang="en-US" sz="1200" b="0" i="0" dirty="0">
                <a:effectLst/>
              </a:rPr>
              <a:t> y las </a:t>
            </a:r>
            <a:r>
              <a:rPr lang="en-US" sz="1200" b="0" i="0" dirty="0" err="1">
                <a:effectLst/>
              </a:rPr>
              <a:t>críticas</a:t>
            </a:r>
            <a:r>
              <a:rPr lang="en-US" sz="1200" b="0" i="0" dirty="0">
                <a:effectLst/>
              </a:rPr>
              <a:t> </a:t>
            </a:r>
            <a:r>
              <a:rPr lang="en-US" sz="1200" b="0" i="0" dirty="0" err="1">
                <a:effectLst/>
              </a:rPr>
              <a:t>tras</a:t>
            </a:r>
            <a:r>
              <a:rPr lang="en-US" sz="1200" b="0" i="0" dirty="0">
                <a:effectLst/>
              </a:rPr>
              <a:t> </a:t>
            </a:r>
            <a:r>
              <a:rPr lang="en-US" sz="1200" b="0" i="0" dirty="0" err="1">
                <a:effectLst/>
              </a:rPr>
              <a:t>comprobar</a:t>
            </a:r>
            <a:r>
              <a:rPr lang="en-US" sz="1200" b="0" i="0" dirty="0">
                <a:effectLst/>
              </a:rPr>
              <a:t> que se </a:t>
            </a:r>
            <a:r>
              <a:rPr lang="en-US" sz="1200" b="0" i="0" dirty="0" err="1">
                <a:effectLst/>
              </a:rPr>
              <a:t>trata</a:t>
            </a:r>
            <a:r>
              <a:rPr lang="en-US" sz="1200" b="0" i="0" dirty="0">
                <a:effectLst/>
              </a:rPr>
              <a:t> de un </a:t>
            </a:r>
            <a:r>
              <a:rPr lang="en-US" sz="1200" b="0" i="0" dirty="0" err="1">
                <a:effectLst/>
              </a:rPr>
              <a:t>marco</a:t>
            </a:r>
            <a:r>
              <a:rPr lang="en-US" sz="1200" b="0" i="0" dirty="0">
                <a:effectLst/>
              </a:rPr>
              <a:t> </a:t>
            </a:r>
            <a:r>
              <a:rPr lang="en-US" sz="1200" b="0" i="0" dirty="0" err="1">
                <a:effectLst/>
              </a:rPr>
              <a:t>comúnmente</a:t>
            </a:r>
            <a:r>
              <a:rPr lang="en-US" sz="1200" b="0" i="0" dirty="0">
                <a:effectLst/>
              </a:rPr>
              <a:t> </a:t>
            </a:r>
            <a:r>
              <a:rPr lang="en-US" sz="1200" b="0" i="0" dirty="0" err="1">
                <a:effectLst/>
              </a:rPr>
              <a:t>utilizado</a:t>
            </a:r>
            <a:r>
              <a:rPr lang="en-US" sz="1200" b="0" i="0" dirty="0">
                <a:effectLst/>
              </a:rPr>
              <a:t> </a:t>
            </a:r>
            <a:r>
              <a:rPr lang="en-US" sz="1200" b="0" i="0" dirty="0" err="1">
                <a:effectLst/>
              </a:rPr>
              <a:t>en</a:t>
            </a:r>
            <a:r>
              <a:rPr lang="en-US" sz="1200" b="0" i="0" dirty="0">
                <a:effectLst/>
              </a:rPr>
              <a:t> la </a:t>
            </a:r>
            <a:r>
              <a:rPr lang="en-US" sz="1200" b="0" i="0" dirty="0" err="1">
                <a:effectLst/>
              </a:rPr>
              <a:t>evaluación</a:t>
            </a:r>
            <a:r>
              <a:rPr lang="en-US" sz="1200" b="0" i="0" dirty="0">
                <a:effectLst/>
              </a:rPr>
              <a:t> de </a:t>
            </a:r>
            <a:r>
              <a:rPr lang="en-US" sz="1200" b="0" i="0" dirty="0" err="1">
                <a:effectLst/>
              </a:rPr>
              <a:t>políticas</a:t>
            </a:r>
            <a:r>
              <a:rPr lang="en-US" sz="1200" b="0" i="0" dirty="0">
                <a:effectLst/>
              </a:rPr>
              <a:t>. </a:t>
            </a:r>
            <a:r>
              <a:rPr lang="en-US" sz="1200" b="0" i="0" dirty="0" err="1">
                <a:effectLst/>
              </a:rPr>
              <a:t>Cada</a:t>
            </a:r>
            <a:r>
              <a:rPr lang="en-US" sz="1200" b="0" i="0" dirty="0">
                <a:effectLst/>
              </a:rPr>
              <a:t> uno de </a:t>
            </a:r>
            <a:r>
              <a:rPr lang="en-US" sz="1200" b="0" i="0" dirty="0" err="1">
                <a:effectLst/>
              </a:rPr>
              <a:t>estos</a:t>
            </a:r>
            <a:r>
              <a:rPr lang="en-US" sz="1200" b="0" i="0" dirty="0">
                <a:effectLst/>
              </a:rPr>
              <a:t> </a:t>
            </a:r>
            <a:r>
              <a:rPr lang="en-US" sz="1200" b="0" i="0" dirty="0" err="1">
                <a:effectLst/>
              </a:rPr>
              <a:t>códigos</a:t>
            </a:r>
            <a:r>
              <a:rPr lang="en-US" sz="1200" b="0" i="0" dirty="0">
                <a:effectLst/>
              </a:rPr>
              <a:t> se </a:t>
            </a:r>
            <a:r>
              <a:rPr lang="en-US" sz="1200" b="0" i="0" dirty="0" err="1">
                <a:effectLst/>
              </a:rPr>
              <a:t>aplicó</a:t>
            </a:r>
            <a:r>
              <a:rPr lang="en-US" sz="1200" b="0" i="0" dirty="0">
                <a:effectLst/>
              </a:rPr>
              <a:t> a las </a:t>
            </a:r>
            <a:r>
              <a:rPr lang="en-US" sz="1200" b="0" i="0" dirty="0" err="1">
                <a:effectLst/>
              </a:rPr>
              <a:t>declaraciones</a:t>
            </a:r>
            <a:r>
              <a:rPr lang="en-US" sz="1200" b="0" i="0" dirty="0">
                <a:effectLst/>
              </a:rPr>
              <a:t> </a:t>
            </a:r>
            <a:r>
              <a:rPr lang="en-US" sz="1200" b="0" i="0" dirty="0" err="1">
                <a:effectLst/>
              </a:rPr>
              <a:t>correspondientes</a:t>
            </a:r>
            <a:r>
              <a:rPr lang="en-US" sz="1200" b="0" i="0" dirty="0">
                <a:effectLst/>
              </a:rPr>
              <a:t> </a:t>
            </a:r>
            <a:r>
              <a:rPr lang="en-US" sz="1200" b="0" i="0" dirty="0" err="1">
                <a:effectLst/>
              </a:rPr>
              <a:t>dentro</a:t>
            </a:r>
            <a:r>
              <a:rPr lang="en-US" sz="1200" b="0" i="0" dirty="0">
                <a:effectLst/>
              </a:rPr>
              <a:t> de las </a:t>
            </a:r>
            <a:r>
              <a:rPr lang="en-US" sz="1200" b="0" i="0" dirty="0" err="1">
                <a:effectLst/>
              </a:rPr>
              <a:t>transcripciones</a:t>
            </a:r>
            <a:r>
              <a:rPr lang="en-US" sz="1200" b="0" i="0" dirty="0">
                <a:effectLst/>
              </a:rPr>
              <a:t> de </a:t>
            </a:r>
            <a:r>
              <a:rPr lang="en-US" sz="1200" b="0" i="0" dirty="0" err="1">
                <a:effectLst/>
              </a:rPr>
              <a:t>los</a:t>
            </a:r>
            <a:r>
              <a:rPr lang="en-US" sz="1200" b="0" i="0" dirty="0">
                <a:effectLst/>
              </a:rPr>
              <a:t> </a:t>
            </a:r>
            <a:r>
              <a:rPr lang="en-US" sz="1200" b="0" i="0" dirty="0" err="1">
                <a:effectLst/>
              </a:rPr>
              <a:t>grupos</a:t>
            </a:r>
            <a:r>
              <a:rPr lang="en-US" sz="1200" b="0" i="0" dirty="0">
                <a:effectLst/>
              </a:rPr>
              <a:t> </a:t>
            </a:r>
            <a:r>
              <a:rPr lang="en-US" sz="1200" b="0" i="0" dirty="0" err="1">
                <a:effectLst/>
              </a:rPr>
              <a:t>focales</a:t>
            </a:r>
            <a:r>
              <a:rPr lang="en-US" sz="1200" b="0" i="0" dirty="0">
                <a:effectLst/>
              </a:rPr>
              <a:t>.</a:t>
            </a:r>
          </a:p>
          <a:p>
            <a:pPr>
              <a:lnSpc>
                <a:spcPct val="95000"/>
              </a:lnSpc>
            </a:pPr>
            <a:r>
              <a:rPr lang="en-US" sz="1200" b="0" i="0" dirty="0">
                <a:effectLst/>
              </a:rPr>
              <a:t>Este </a:t>
            </a:r>
            <a:r>
              <a:rPr lang="en-US" sz="1200" b="0" i="0" dirty="0" err="1">
                <a:effectLst/>
              </a:rPr>
              <a:t>proceso</a:t>
            </a:r>
            <a:r>
              <a:rPr lang="en-US" sz="1200" b="0" i="0" dirty="0">
                <a:effectLst/>
              </a:rPr>
              <a:t> de </a:t>
            </a:r>
            <a:r>
              <a:rPr lang="en-US" sz="1200" b="0" i="0" dirty="0" err="1">
                <a:effectLst/>
              </a:rPr>
              <a:t>codificación</a:t>
            </a:r>
            <a:r>
              <a:rPr lang="en-US" sz="1200" b="0" i="0" dirty="0">
                <a:effectLst/>
              </a:rPr>
              <a:t> </a:t>
            </a:r>
            <a:r>
              <a:rPr lang="en-US" sz="1200" b="0" i="0" dirty="0" err="1">
                <a:effectLst/>
              </a:rPr>
              <a:t>permite</a:t>
            </a:r>
            <a:r>
              <a:rPr lang="en-US" sz="1200" b="0" i="0" dirty="0">
                <a:effectLst/>
              </a:rPr>
              <a:t> </a:t>
            </a:r>
            <a:r>
              <a:rPr lang="en-US" sz="1200" b="0" i="0" dirty="0" err="1">
                <a:effectLst/>
              </a:rPr>
              <a:t>cuantificar</a:t>
            </a:r>
            <a:r>
              <a:rPr lang="en-US" sz="1200" b="0" i="0" dirty="0">
                <a:effectLst/>
              </a:rPr>
              <a:t> y </a:t>
            </a:r>
            <a:r>
              <a:rPr lang="en-US" sz="1200" b="0" i="0" dirty="0" err="1">
                <a:effectLst/>
              </a:rPr>
              <a:t>comparar</a:t>
            </a:r>
            <a:r>
              <a:rPr lang="en-US" sz="1200" b="0" i="0" dirty="0">
                <a:effectLst/>
              </a:rPr>
              <a:t> </a:t>
            </a:r>
            <a:r>
              <a:rPr lang="en-US" sz="1200" b="0" i="0" dirty="0" err="1">
                <a:effectLst/>
              </a:rPr>
              <a:t>diferentes</a:t>
            </a:r>
            <a:r>
              <a:rPr lang="en-US" sz="1200" b="0" i="0" dirty="0">
                <a:effectLst/>
              </a:rPr>
              <a:t> </a:t>
            </a:r>
            <a:r>
              <a:rPr lang="en-US" sz="1200" b="0" i="0" dirty="0" err="1">
                <a:effectLst/>
              </a:rPr>
              <a:t>categorías</a:t>
            </a:r>
            <a:r>
              <a:rPr lang="en-US" sz="1200" b="0" i="0" dirty="0">
                <a:effectLst/>
              </a:rPr>
              <a:t> de </a:t>
            </a:r>
            <a:r>
              <a:rPr lang="en-US" sz="1200" b="0" i="0" dirty="0" err="1">
                <a:effectLst/>
              </a:rPr>
              <a:t>respuesta</a:t>
            </a:r>
            <a:r>
              <a:rPr lang="en-US" sz="1200" b="0" i="0" dirty="0">
                <a:effectLst/>
              </a:rPr>
              <a:t>, lo que </a:t>
            </a:r>
            <a:r>
              <a:rPr lang="en-US" sz="1200" b="0" i="0" dirty="0" err="1">
                <a:effectLst/>
              </a:rPr>
              <a:t>ofrece</a:t>
            </a:r>
            <a:r>
              <a:rPr lang="en-US" sz="1200" b="0" i="0" dirty="0">
                <a:effectLst/>
              </a:rPr>
              <a:t> </a:t>
            </a:r>
            <a:r>
              <a:rPr lang="en-US" sz="1200" b="0" i="0" dirty="0" err="1">
                <a:effectLst/>
              </a:rPr>
              <a:t>valiosas</a:t>
            </a:r>
            <a:r>
              <a:rPr lang="en-US" sz="1200" b="0" i="0" dirty="0">
                <a:effectLst/>
              </a:rPr>
              <a:t> </a:t>
            </a:r>
            <a:r>
              <a:rPr lang="en-US" sz="1200" b="0" i="0" dirty="0" err="1">
                <a:effectLst/>
              </a:rPr>
              <a:t>perspectivas</a:t>
            </a:r>
            <a:r>
              <a:rPr lang="en-US" sz="1200" b="0" i="0" dirty="0">
                <a:effectLst/>
              </a:rPr>
              <a:t> </a:t>
            </a:r>
            <a:r>
              <a:rPr lang="en-US" sz="1200" b="0" i="0" dirty="0" err="1">
                <a:effectLst/>
              </a:rPr>
              <a:t>sobre</a:t>
            </a:r>
            <a:r>
              <a:rPr lang="en-US" sz="1200" b="0" i="0" dirty="0">
                <a:effectLst/>
              </a:rPr>
              <a:t> la </a:t>
            </a:r>
            <a:r>
              <a:rPr lang="en-US" sz="1200" b="0" i="0" dirty="0" err="1">
                <a:effectLst/>
              </a:rPr>
              <a:t>percepción</a:t>
            </a:r>
            <a:r>
              <a:rPr lang="en-US" sz="1200" b="0" i="0" dirty="0">
                <a:effectLst/>
              </a:rPr>
              <a:t> </a:t>
            </a:r>
            <a:r>
              <a:rPr lang="en-US" sz="1200" b="0" i="0" dirty="0" err="1">
                <a:effectLst/>
              </a:rPr>
              <a:t>experta</a:t>
            </a:r>
            <a:r>
              <a:rPr lang="en-US" sz="1200" b="0" i="0" dirty="0">
                <a:effectLst/>
              </a:rPr>
              <a:t> de la </a:t>
            </a:r>
            <a:r>
              <a:rPr lang="en-US" sz="1200" b="0" i="0" dirty="0" err="1">
                <a:effectLst/>
              </a:rPr>
              <a:t>iniciativa</a:t>
            </a:r>
            <a:r>
              <a:rPr lang="en-US" sz="1200" b="0" i="0" dirty="0">
                <a:effectLst/>
              </a:rPr>
              <a:t> </a:t>
            </a:r>
            <a:r>
              <a:rPr lang="en-US" sz="1200" b="0" i="0" dirty="0" err="1">
                <a:effectLst/>
              </a:rPr>
              <a:t>política</a:t>
            </a:r>
            <a:r>
              <a:rPr lang="en-US" sz="1200" b="0" i="0" dirty="0">
                <a:effectLst/>
              </a:rPr>
              <a:t>.</a:t>
            </a:r>
            <a:endParaRPr lang="en-US" sz="1200" dirty="0"/>
          </a:p>
        </p:txBody>
      </p:sp>
      <p:pic>
        <p:nvPicPr>
          <p:cNvPr id="6" name="Marcador de contenido 5">
            <a:extLst>
              <a:ext uri="{FF2B5EF4-FFF2-40B4-BE49-F238E27FC236}">
                <a16:creationId xmlns:a16="http://schemas.microsoft.com/office/drawing/2014/main" id="{3C625120-59F3-B089-0018-3057EA141995}"/>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15212" r="18694" b="-1"/>
          <a:stretch/>
        </p:blipFill>
        <p:spPr>
          <a:xfrm>
            <a:off x="5401463" y="10"/>
            <a:ext cx="6790537" cy="6857990"/>
          </a:xfrm>
          <a:prstGeom prst="rect">
            <a:avLst/>
          </a:prstGeom>
        </p:spPr>
      </p:pic>
    </p:spTree>
    <p:extLst>
      <p:ext uri="{BB962C8B-B14F-4D97-AF65-F5344CB8AC3E}">
        <p14:creationId xmlns:p14="http://schemas.microsoft.com/office/powerpoint/2010/main" val="1625839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466DCA9-BEF2-DFA1-F04F-9665BC978AC2}"/>
              </a:ext>
            </a:extLst>
          </p:cNvPr>
          <p:cNvSpPr>
            <a:spLocks noGrp="1"/>
          </p:cNvSpPr>
          <p:nvPr>
            <p:ph type="title"/>
          </p:nvPr>
        </p:nvSpPr>
        <p:spPr>
          <a:xfrm>
            <a:off x="762000" y="758951"/>
            <a:ext cx="3880511" cy="1577849"/>
          </a:xfrm>
        </p:spPr>
        <p:txBody>
          <a:bodyPr>
            <a:normAutofit/>
          </a:bodyPr>
          <a:lstStyle/>
          <a:p>
            <a:r>
              <a:rPr lang="es-CL" sz="3300" dirty="0"/>
              <a:t>Ventajas de utilizar un marco de codificación</a:t>
            </a:r>
          </a:p>
        </p:txBody>
      </p:sp>
      <p:sp>
        <p:nvSpPr>
          <p:cNvPr id="3" name="Marcador de contenido 2">
            <a:extLst>
              <a:ext uri="{FF2B5EF4-FFF2-40B4-BE49-F238E27FC236}">
                <a16:creationId xmlns:a16="http://schemas.microsoft.com/office/drawing/2014/main" id="{D5A44092-D422-5AFB-2F0D-E7B575C30B20}"/>
              </a:ext>
            </a:extLst>
          </p:cNvPr>
          <p:cNvSpPr>
            <a:spLocks noGrp="1"/>
          </p:cNvSpPr>
          <p:nvPr>
            <p:ph idx="1"/>
          </p:nvPr>
        </p:nvSpPr>
        <p:spPr>
          <a:xfrm>
            <a:off x="762000" y="2611718"/>
            <a:ext cx="3880511" cy="3514164"/>
          </a:xfrm>
        </p:spPr>
        <p:txBody>
          <a:bodyPr>
            <a:normAutofit lnSpcReduction="10000"/>
          </a:bodyPr>
          <a:lstStyle/>
          <a:p>
            <a:pPr>
              <a:lnSpc>
                <a:spcPct val="95000"/>
              </a:lnSpc>
            </a:pPr>
            <a:r>
              <a:rPr lang="es-CL" sz="800" b="1" i="0" dirty="0">
                <a:effectLst/>
                <a:latin typeface="Inter"/>
              </a:rPr>
              <a:t>Organización estructurada: </a:t>
            </a:r>
            <a:r>
              <a:rPr lang="es-CL" sz="800" b="0" i="0" dirty="0">
                <a:effectLst/>
                <a:latin typeface="Inter"/>
              </a:rPr>
              <a:t>Los marcos de codificación proporcionan una forma sistemática de organizar los datos existentes y nuevos, haciéndolos más manejables. </a:t>
            </a:r>
          </a:p>
          <a:p>
            <a:pPr>
              <a:lnSpc>
                <a:spcPct val="95000"/>
              </a:lnSpc>
            </a:pPr>
            <a:r>
              <a:rPr lang="es-CL" sz="800" b="1" i="0" dirty="0">
                <a:effectLst/>
                <a:latin typeface="Inter"/>
              </a:rPr>
              <a:t>Coherencia en el análisis: </a:t>
            </a:r>
            <a:r>
              <a:rPr lang="es-CL" sz="800" b="0" i="0" dirty="0">
                <a:effectLst/>
                <a:latin typeface="Inter"/>
              </a:rPr>
              <a:t>Los marcos de codificación ofrecen coherencia, lo que resulta especialmente beneficioso en proyectos de mayor envergadura o cuando participan varios investigadores. Al organizar un conjunto bien definido de códigos, se puede garantizar que los distintos investigadores "hablen el mismo idioma", lo que aumenta el rigor del análisis.</a:t>
            </a:r>
          </a:p>
          <a:p>
            <a:pPr>
              <a:lnSpc>
                <a:spcPct val="95000"/>
              </a:lnSpc>
            </a:pPr>
            <a:r>
              <a:rPr lang="es-CL" sz="800" b="1" i="0" dirty="0">
                <a:effectLst/>
                <a:latin typeface="Inter"/>
              </a:rPr>
              <a:t>Eficacia: </a:t>
            </a:r>
            <a:r>
              <a:rPr lang="es-CL" sz="800" b="0" i="0" dirty="0">
                <a:effectLst/>
                <a:latin typeface="Inter"/>
              </a:rPr>
              <a:t>Mediante la codificación, los investigadores pueden navegar rápidamente por grandes cantidades de datos: los códigos sirven de índice y permiten a los investigadores encontrar y revisar rápidamente los temas o patrones principales. Un marco de codificación útil también evita que los investigadores creen demasiados códigos que podrían desviarse del núcleo de la pregunta de investigación y hacer que el investigador se sienta abrumado.</a:t>
            </a:r>
          </a:p>
          <a:p>
            <a:pPr>
              <a:lnSpc>
                <a:spcPct val="95000"/>
              </a:lnSpc>
            </a:pPr>
            <a:r>
              <a:rPr lang="es-CL" sz="800" b="1" i="0" dirty="0">
                <a:effectLst/>
                <a:latin typeface="Inter"/>
              </a:rPr>
              <a:t>Profundidad del análisis: </a:t>
            </a:r>
            <a:r>
              <a:rPr lang="es-CL" sz="800" b="0" i="0" dirty="0">
                <a:effectLst/>
                <a:latin typeface="Inter"/>
              </a:rPr>
              <a:t>Los marcos de codificación, sobre todo los jerárquicos, permiten matizar el análisis temático. Facilitan la identificación de subtemas y patrones que de otro modo podrían pasarse por alto, ofreciendo una comprensión más rica de los datos.</a:t>
            </a:r>
          </a:p>
          <a:p>
            <a:pPr>
              <a:lnSpc>
                <a:spcPct val="95000"/>
              </a:lnSpc>
            </a:pPr>
            <a:r>
              <a:rPr lang="es-CL" sz="800" b="1" i="0" dirty="0">
                <a:effectLst/>
                <a:latin typeface="Inter"/>
              </a:rPr>
              <a:t>Facilita la construcción de teorías: </a:t>
            </a:r>
            <a:r>
              <a:rPr lang="es-CL" sz="800" b="0" i="0" dirty="0">
                <a:effectLst/>
                <a:latin typeface="Inter"/>
              </a:rPr>
              <a:t>La organización y el análisis sistemáticos que proporcionan los marcos de codificación pueden conducir a la elaboración de teorías. Los investigadores pueden formular nuevas propuestas o contribuir a los marcos teóricos existentes identificando patrones y relaciones recurrentes en los datos.</a:t>
            </a:r>
          </a:p>
          <a:p>
            <a:pPr>
              <a:lnSpc>
                <a:spcPct val="95000"/>
              </a:lnSpc>
            </a:pPr>
            <a:r>
              <a:rPr lang="es-CL" sz="800" b="1" i="0" dirty="0">
                <a:effectLst/>
                <a:latin typeface="Inter"/>
              </a:rPr>
              <a:t>Metodología transparente: </a:t>
            </a:r>
            <a:r>
              <a:rPr lang="es-CL" sz="800" b="0" i="0" dirty="0">
                <a:effectLst/>
                <a:latin typeface="Inter"/>
              </a:rPr>
              <a:t>Un marco de codificación claro y definido puede aumentar la transparencia de la metodología de investigación. Permite a los demás comprender cómo se ha llegado a las conclusiones, lo que aporta credibilidad y rigor a los resultados.</a:t>
            </a:r>
          </a:p>
          <a:p>
            <a:pPr>
              <a:lnSpc>
                <a:spcPct val="95000"/>
              </a:lnSpc>
            </a:pPr>
            <a:endParaRPr lang="es-CL" sz="800" dirty="0"/>
          </a:p>
        </p:txBody>
      </p:sp>
      <p:pic>
        <p:nvPicPr>
          <p:cNvPr id="5" name="Picture 4" descr="Bombilla en fondo amarillo con rayos de luz y cable pintados">
            <a:extLst>
              <a:ext uri="{FF2B5EF4-FFF2-40B4-BE49-F238E27FC236}">
                <a16:creationId xmlns:a16="http://schemas.microsoft.com/office/drawing/2014/main" id="{ED192223-CCBC-DC32-307D-08BDBDEC7A87}"/>
              </a:ext>
            </a:extLst>
          </p:cNvPr>
          <p:cNvPicPr>
            <a:picLocks noChangeAspect="1"/>
          </p:cNvPicPr>
          <p:nvPr/>
        </p:nvPicPr>
        <p:blipFill rotWithShape="1">
          <a:blip r:embed="rId2"/>
          <a:srcRect l="39105"/>
          <a:stretch/>
        </p:blipFill>
        <p:spPr>
          <a:xfrm>
            <a:off x="5401463" y="10"/>
            <a:ext cx="6790537" cy="6857990"/>
          </a:xfrm>
          <a:prstGeom prst="rect">
            <a:avLst/>
          </a:prstGeom>
        </p:spPr>
      </p:pic>
    </p:spTree>
    <p:extLst>
      <p:ext uri="{BB962C8B-B14F-4D97-AF65-F5344CB8AC3E}">
        <p14:creationId xmlns:p14="http://schemas.microsoft.com/office/powerpoint/2010/main" val="1105014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B3C3ABC-5FB5-C98A-F8F5-23737E6D7460}"/>
              </a:ext>
            </a:extLst>
          </p:cNvPr>
          <p:cNvSpPr>
            <a:spLocks noGrp="1"/>
          </p:cNvSpPr>
          <p:nvPr>
            <p:ph type="title"/>
          </p:nvPr>
        </p:nvSpPr>
        <p:spPr>
          <a:xfrm>
            <a:off x="762001" y="755650"/>
            <a:ext cx="3932830" cy="1345115"/>
          </a:xfrm>
        </p:spPr>
        <p:txBody>
          <a:bodyPr>
            <a:normAutofit/>
          </a:bodyPr>
          <a:lstStyle/>
          <a:p>
            <a:r>
              <a:rPr lang="es-CL" sz="2600"/>
              <a:t>Algunas desventajas del marco de codificación</a:t>
            </a:r>
            <a:br>
              <a:rPr lang="es-CL" sz="2600"/>
            </a:br>
            <a:endParaRPr lang="es-CL" sz="2600"/>
          </a:p>
        </p:txBody>
      </p:sp>
      <p:sp>
        <p:nvSpPr>
          <p:cNvPr id="3" name="Marcador de contenido 2">
            <a:extLst>
              <a:ext uri="{FF2B5EF4-FFF2-40B4-BE49-F238E27FC236}">
                <a16:creationId xmlns:a16="http://schemas.microsoft.com/office/drawing/2014/main" id="{3FD16970-D499-80B7-FBEB-FD6426790566}"/>
              </a:ext>
            </a:extLst>
          </p:cNvPr>
          <p:cNvSpPr>
            <a:spLocks noGrp="1"/>
          </p:cNvSpPr>
          <p:nvPr>
            <p:ph idx="1"/>
          </p:nvPr>
        </p:nvSpPr>
        <p:spPr>
          <a:xfrm>
            <a:off x="762001" y="2207969"/>
            <a:ext cx="3932830" cy="3884983"/>
          </a:xfrm>
        </p:spPr>
        <p:txBody>
          <a:bodyPr>
            <a:normAutofit lnSpcReduction="10000"/>
          </a:bodyPr>
          <a:lstStyle/>
          <a:p>
            <a:pPr>
              <a:lnSpc>
                <a:spcPct val="95000"/>
              </a:lnSpc>
            </a:pPr>
            <a:r>
              <a:rPr lang="es-CL" sz="800" b="1" i="0" dirty="0">
                <a:effectLst/>
                <a:latin typeface="Inter"/>
              </a:rPr>
              <a:t>Inversión de tiempo inicial:</a:t>
            </a:r>
            <a:r>
              <a:rPr lang="es-CL" sz="800" b="0" i="0" dirty="0">
                <a:effectLst/>
                <a:latin typeface="Inter"/>
              </a:rPr>
              <a:t> La creación de un marco de codificación puede llevar mucho tiempo, sobre todo en las primeras fases de un proyecto de investigación. Requiere un conocimiento detallado de los datos para determinar los códigos y categorías apropiados, lo que puede suponer un reto cuando se trata de grandes conjuntos de datos o temas complejos. Sin embargo, familiarizarse con los datos e iterar entre los datos y la bibliografía son partes clave del proceso de investigación que permiten generar percepciones significativas.</a:t>
            </a:r>
          </a:p>
          <a:p>
            <a:pPr>
              <a:lnSpc>
                <a:spcPct val="95000"/>
              </a:lnSpc>
            </a:pPr>
            <a:r>
              <a:rPr lang="es-CL" sz="800" b="1" i="0" dirty="0">
                <a:effectLst/>
                <a:latin typeface="Inter"/>
              </a:rPr>
              <a:t>Riesgo de simplificación excesiva: </a:t>
            </a:r>
            <a:r>
              <a:rPr lang="es-CL" sz="800" b="0" i="0" dirty="0">
                <a:effectLst/>
                <a:latin typeface="Inter"/>
              </a:rPr>
              <a:t>Aunque los marcos de codificación ayudan a dar sentido a datos complejos, existe el riesgo de simplificación excesiva. Los investigadores pueden caer en la tentación de forzar la clasificación de los datos en categorías predefinidas, con la posibilidad de pasar por alto sutilezas o matices que no encajan perfectamente en esos cuadros. Es importante prestar atención a lo que hay en los datos, y si algunos segmentos de datos realmente no encajan en ninguna categoría pero son relevantes para la pregunta de investigación, los investigadores pueden crear una categoría adicional para capturar todos los segmentos de datos "no categorizados" o "misceláneos" para revisarlos más tarde y determinar cómo pueden acomodarse en el marco de codificación.</a:t>
            </a:r>
          </a:p>
          <a:p>
            <a:pPr>
              <a:lnSpc>
                <a:spcPct val="95000"/>
              </a:lnSpc>
            </a:pPr>
            <a:r>
              <a:rPr lang="es-CL" sz="800" b="1" i="0" dirty="0">
                <a:effectLst/>
                <a:latin typeface="Inter"/>
              </a:rPr>
              <a:t>Inflexibilidad:</a:t>
            </a:r>
            <a:r>
              <a:rPr lang="es-CL" sz="800" b="0" i="0" dirty="0">
                <a:effectLst/>
                <a:latin typeface="Inter"/>
              </a:rPr>
              <a:t> Una vez que se ha establecido un marco de codificación, puede ser difícil adaptarlo o cambiarlo, especialmente en proyectos más grandes o cuando participan varios investigadores. Esto podría limitar el alcance de la investigación y pasar por alto temas emergentes. Es importante adaptar el marco de codificación a los datos y a la pregunta de investigación, lo que requiere mantener la mente abierta a posibles cambios.</a:t>
            </a:r>
          </a:p>
          <a:p>
            <a:pPr>
              <a:lnSpc>
                <a:spcPct val="95000"/>
              </a:lnSpc>
            </a:pPr>
            <a:r>
              <a:rPr lang="es-CL" sz="800" b="1" i="0" dirty="0">
                <a:effectLst/>
                <a:latin typeface="Inter"/>
              </a:rPr>
              <a:t>Dificultad con datos ambiguos: </a:t>
            </a:r>
            <a:r>
              <a:rPr lang="es-CL" sz="800" b="0" i="0" dirty="0">
                <a:effectLst/>
                <a:latin typeface="Inter"/>
              </a:rPr>
              <a:t>Los marcos de codificación funcionan mejor con datos claros y definidos. Sin embargo, los datos cualitativos a menudo pueden ser ambiguos o contradictorios. Determinar cómo codificar esos datos puede ser una tarea difícil. Reflexionar detenidamente sobre los segmentos de datos que no encajan claramente en un código o categoría es un gran ejercicio para refinar el marco de codificación y desarrollar perspectivas matizadas.</a:t>
            </a:r>
            <a:endParaRPr lang="es-CL" sz="800" dirty="0"/>
          </a:p>
        </p:txBody>
      </p:sp>
      <p:pic>
        <p:nvPicPr>
          <p:cNvPr id="7" name="Graphic 6" descr="Bloquear">
            <a:extLst>
              <a:ext uri="{FF2B5EF4-FFF2-40B4-BE49-F238E27FC236}">
                <a16:creationId xmlns:a16="http://schemas.microsoft.com/office/drawing/2014/main" id="{B6531CA1-3FD2-0630-3099-1ED325E98C8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6027" y="755650"/>
            <a:ext cx="5346700" cy="5346700"/>
          </a:xfrm>
          <a:prstGeom prst="rect">
            <a:avLst/>
          </a:prstGeom>
        </p:spPr>
      </p:pic>
    </p:spTree>
    <p:extLst>
      <p:ext uri="{BB962C8B-B14F-4D97-AF65-F5344CB8AC3E}">
        <p14:creationId xmlns:p14="http://schemas.microsoft.com/office/powerpoint/2010/main" val="663312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792EA91-3BEC-413E-9CC0-329F1915E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nside view of a red umbrella">
            <a:extLst>
              <a:ext uri="{FF2B5EF4-FFF2-40B4-BE49-F238E27FC236}">
                <a16:creationId xmlns:a16="http://schemas.microsoft.com/office/drawing/2014/main" id="{62325226-2D15-4E02-90F3-3E969E652CA0}"/>
              </a:ext>
            </a:extLst>
          </p:cNvPr>
          <p:cNvPicPr>
            <a:picLocks noChangeAspect="1"/>
          </p:cNvPicPr>
          <p:nvPr/>
        </p:nvPicPr>
        <p:blipFill rotWithShape="1">
          <a:blip r:embed="rId3"/>
          <a:srcRect t="15730"/>
          <a:stretch/>
        </p:blipFill>
        <p:spPr>
          <a:xfrm>
            <a:off x="20" y="10"/>
            <a:ext cx="12191977" cy="6857990"/>
          </a:xfrm>
          <a:prstGeom prst="rect">
            <a:avLst/>
          </a:prstGeom>
        </p:spPr>
      </p:pic>
      <p:sp>
        <p:nvSpPr>
          <p:cNvPr id="12" name="Rectangle 11">
            <a:extLst>
              <a:ext uri="{FF2B5EF4-FFF2-40B4-BE49-F238E27FC236}">
                <a16:creationId xmlns:a16="http://schemas.microsoft.com/office/drawing/2014/main" id="{B97C0394-A9D4-466F-A671-B2752CC7F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62919"/>
            <a:ext cx="12191999" cy="4114799"/>
          </a:xfrm>
          <a:prstGeom prst="rect">
            <a:avLst/>
          </a:prstGeom>
          <a:gradFill flip="none" rotWithShape="1">
            <a:gsLst>
              <a:gs pos="0">
                <a:schemeClr val="tx2">
                  <a:alpha val="0"/>
                </a:schemeClr>
              </a:gs>
              <a:gs pos="50000">
                <a:schemeClr val="tx2">
                  <a:alpha val="56000"/>
                </a:schemeClr>
              </a:gs>
              <a:gs pos="100000">
                <a:schemeClr val="tx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7C79F2-9862-5326-33E9-D2897841B091}"/>
              </a:ext>
            </a:extLst>
          </p:cNvPr>
          <p:cNvSpPr>
            <a:spLocks noGrp="1"/>
          </p:cNvSpPr>
          <p:nvPr>
            <p:ph type="ctrTitle"/>
          </p:nvPr>
        </p:nvSpPr>
        <p:spPr>
          <a:xfrm>
            <a:off x="1517904" y="1517904"/>
            <a:ext cx="9144000" cy="2798064"/>
          </a:xfrm>
        </p:spPr>
        <p:txBody>
          <a:bodyPr>
            <a:normAutofit/>
          </a:bodyPr>
          <a:lstStyle/>
          <a:p>
            <a:r>
              <a:rPr lang="es-CL">
                <a:solidFill>
                  <a:schemeClr val="bg1"/>
                </a:solidFill>
              </a:rPr>
              <a:t>Fin</a:t>
            </a:r>
          </a:p>
        </p:txBody>
      </p:sp>
      <p:sp>
        <p:nvSpPr>
          <p:cNvPr id="4" name="Subtítulo 3">
            <a:extLst>
              <a:ext uri="{FF2B5EF4-FFF2-40B4-BE49-F238E27FC236}">
                <a16:creationId xmlns:a16="http://schemas.microsoft.com/office/drawing/2014/main" id="{69F8EF9A-6734-89C0-1AA2-3E6ABDFCDDE0}"/>
              </a:ext>
            </a:extLst>
          </p:cNvPr>
          <p:cNvSpPr>
            <a:spLocks noGrp="1"/>
          </p:cNvSpPr>
          <p:nvPr>
            <p:ph type="subTitle" idx="1"/>
          </p:nvPr>
        </p:nvSpPr>
        <p:spPr>
          <a:xfrm>
            <a:off x="1517904" y="4572000"/>
            <a:ext cx="9144000" cy="1527048"/>
          </a:xfrm>
        </p:spPr>
        <p:txBody>
          <a:bodyPr>
            <a:normAutofit/>
          </a:bodyPr>
          <a:lstStyle/>
          <a:p>
            <a:r>
              <a:rPr lang="es-CL">
                <a:solidFill>
                  <a:schemeClr val="bg1"/>
                </a:solidFill>
              </a:rPr>
              <a:t>Ahora, el ejercicio práctico</a:t>
            </a:r>
          </a:p>
        </p:txBody>
      </p:sp>
    </p:spTree>
    <p:extLst>
      <p:ext uri="{BB962C8B-B14F-4D97-AF65-F5344CB8AC3E}">
        <p14:creationId xmlns:p14="http://schemas.microsoft.com/office/powerpoint/2010/main" val="4857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7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8FF7C40-9BE6-B5FB-314C-730F777D7C49}"/>
              </a:ext>
            </a:extLst>
          </p:cNvPr>
          <p:cNvSpPr>
            <a:spLocks noGrp="1"/>
          </p:cNvSpPr>
          <p:nvPr>
            <p:ph type="title"/>
          </p:nvPr>
        </p:nvSpPr>
        <p:spPr>
          <a:xfrm>
            <a:off x="762000" y="758951"/>
            <a:ext cx="3880511" cy="1577849"/>
          </a:xfrm>
        </p:spPr>
        <p:txBody>
          <a:bodyPr>
            <a:normAutofit/>
          </a:bodyPr>
          <a:lstStyle/>
          <a:p>
            <a:r>
              <a:rPr lang="es-CL" dirty="0"/>
              <a:t>Datos cualitativos</a:t>
            </a:r>
          </a:p>
        </p:txBody>
      </p:sp>
      <p:sp>
        <p:nvSpPr>
          <p:cNvPr id="16" name="Marcador de contenido 2">
            <a:extLst>
              <a:ext uri="{FF2B5EF4-FFF2-40B4-BE49-F238E27FC236}">
                <a16:creationId xmlns:a16="http://schemas.microsoft.com/office/drawing/2014/main" id="{AEA550BC-3BA4-0F49-B1BB-AE8E3F7E20C7}"/>
              </a:ext>
            </a:extLst>
          </p:cNvPr>
          <p:cNvSpPr>
            <a:spLocks noGrp="1"/>
          </p:cNvSpPr>
          <p:nvPr>
            <p:ph idx="1"/>
          </p:nvPr>
        </p:nvSpPr>
        <p:spPr>
          <a:xfrm>
            <a:off x="762000" y="2611718"/>
            <a:ext cx="3880511" cy="3514164"/>
          </a:xfrm>
        </p:spPr>
        <p:txBody>
          <a:bodyPr>
            <a:normAutofit/>
          </a:bodyPr>
          <a:lstStyle/>
          <a:p>
            <a:pPr>
              <a:lnSpc>
                <a:spcPct val="95000"/>
              </a:lnSpc>
            </a:pPr>
            <a:r>
              <a:rPr lang="es-CL" sz="1800" b="0" i="0">
                <a:effectLst/>
                <a:latin typeface="Inter"/>
              </a:rPr>
              <a:t>La investigación cualitativa tiende a trabajar con datos no estructurados que requieren una organización sistemática para facilitar la obtención de información relevante para el estudio.</a:t>
            </a:r>
          </a:p>
          <a:p>
            <a:pPr>
              <a:lnSpc>
                <a:spcPct val="95000"/>
              </a:lnSpc>
            </a:pPr>
            <a:r>
              <a:rPr lang="es-CL" sz="1800" b="0" i="0">
                <a:effectLst/>
                <a:latin typeface="Inter"/>
              </a:rPr>
              <a:t>Uno de los objetivos previos al análisis de datos es identificar qué información es importante, encontrar esa información y clasificarla de forma que facilite tomar decisiones.</a:t>
            </a:r>
            <a:endParaRPr lang="es-CL" sz="1800">
              <a:latin typeface="Inter"/>
            </a:endParaRPr>
          </a:p>
          <a:p>
            <a:pPr>
              <a:lnSpc>
                <a:spcPct val="95000"/>
              </a:lnSpc>
            </a:pPr>
            <a:endParaRPr lang="es-CL" sz="1800" b="0" i="0">
              <a:effectLst/>
              <a:latin typeface="Inter"/>
            </a:endParaRPr>
          </a:p>
          <a:p>
            <a:pPr>
              <a:lnSpc>
                <a:spcPct val="95000"/>
              </a:lnSpc>
            </a:pPr>
            <a:endParaRPr lang="es-CL" sz="1800"/>
          </a:p>
        </p:txBody>
      </p:sp>
      <p:pic>
        <p:nvPicPr>
          <p:cNvPr id="17" name="Picture 4" descr="Bombilla en fondo amarillo con rayos de luz y cable pintados">
            <a:extLst>
              <a:ext uri="{FF2B5EF4-FFF2-40B4-BE49-F238E27FC236}">
                <a16:creationId xmlns:a16="http://schemas.microsoft.com/office/drawing/2014/main" id="{0ACEB987-53E5-F705-C4D7-8071EBB7F737}"/>
              </a:ext>
            </a:extLst>
          </p:cNvPr>
          <p:cNvPicPr>
            <a:picLocks noChangeAspect="1"/>
          </p:cNvPicPr>
          <p:nvPr/>
        </p:nvPicPr>
        <p:blipFill rotWithShape="1">
          <a:blip r:embed="rId2"/>
          <a:srcRect l="39105"/>
          <a:stretch/>
        </p:blipFill>
        <p:spPr>
          <a:xfrm>
            <a:off x="5401463" y="10"/>
            <a:ext cx="6790537" cy="6857990"/>
          </a:xfrm>
          <a:prstGeom prst="rect">
            <a:avLst/>
          </a:prstGeom>
        </p:spPr>
      </p:pic>
    </p:spTree>
    <p:extLst>
      <p:ext uri="{BB962C8B-B14F-4D97-AF65-F5344CB8AC3E}">
        <p14:creationId xmlns:p14="http://schemas.microsoft.com/office/powerpoint/2010/main" val="2033580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305DA1B-24D6-5EE1-CB11-0098D6873358}"/>
              </a:ext>
            </a:extLst>
          </p:cNvPr>
          <p:cNvSpPr>
            <a:spLocks noGrp="1"/>
          </p:cNvSpPr>
          <p:nvPr>
            <p:ph type="title"/>
          </p:nvPr>
        </p:nvSpPr>
        <p:spPr>
          <a:xfrm>
            <a:off x="6163464" y="755650"/>
            <a:ext cx="5266535" cy="1345115"/>
          </a:xfrm>
        </p:spPr>
        <p:txBody>
          <a:bodyPr vert="horz" lIns="91440" tIns="45720" rIns="91440" bIns="45720" rtlCol="0" anchor="t">
            <a:normAutofit/>
          </a:bodyPr>
          <a:lstStyle/>
          <a:p>
            <a:r>
              <a:rPr lang="es-CL"/>
              <a:t>Codificación de datos cualitativos</a:t>
            </a:r>
            <a:endParaRPr lang="es-CL" dirty="0"/>
          </a:p>
        </p:txBody>
      </p:sp>
      <p:pic>
        <p:nvPicPr>
          <p:cNvPr id="7" name="Graphic 6" descr="Base de datos">
            <a:extLst>
              <a:ext uri="{FF2B5EF4-FFF2-40B4-BE49-F238E27FC236}">
                <a16:creationId xmlns:a16="http://schemas.microsoft.com/office/drawing/2014/main" id="{012C659F-F27A-74D9-1E18-FC341A35A08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4711" y="1104099"/>
            <a:ext cx="4649802" cy="4649802"/>
          </a:xfrm>
          <a:prstGeom prst="rect">
            <a:avLst/>
          </a:prstGeom>
        </p:spPr>
      </p:pic>
      <p:sp>
        <p:nvSpPr>
          <p:cNvPr id="3" name="Marcador de contenido 2">
            <a:extLst>
              <a:ext uri="{FF2B5EF4-FFF2-40B4-BE49-F238E27FC236}">
                <a16:creationId xmlns:a16="http://schemas.microsoft.com/office/drawing/2014/main" id="{2A668111-FC13-CF11-4461-29B556045B33}"/>
              </a:ext>
            </a:extLst>
          </p:cNvPr>
          <p:cNvSpPr>
            <a:spLocks noGrp="1"/>
          </p:cNvSpPr>
          <p:nvPr>
            <p:ph idx="1"/>
          </p:nvPr>
        </p:nvSpPr>
        <p:spPr>
          <a:xfrm>
            <a:off x="6163464" y="2207969"/>
            <a:ext cx="5266535" cy="3884983"/>
          </a:xfrm>
        </p:spPr>
        <p:txBody>
          <a:bodyPr>
            <a:normAutofit/>
          </a:bodyPr>
          <a:lstStyle/>
          <a:p>
            <a:r>
              <a:rPr lang="es-CL" b="0" i="0">
                <a:effectLst/>
                <a:latin typeface="Inter"/>
              </a:rPr>
              <a:t>La codificación cualitativa es casi siempre una parte necesaria del proceso de análisis de datos cualitativos.</a:t>
            </a:r>
          </a:p>
          <a:p>
            <a:r>
              <a:rPr lang="es-CL" b="0" i="0">
                <a:effectLst/>
                <a:latin typeface="Inter"/>
              </a:rPr>
              <a:t>La codificación permite aclarar el significado de los datos para el propio investigador y para el público de su investigación.</a:t>
            </a:r>
            <a:endParaRPr lang="es-CL"/>
          </a:p>
        </p:txBody>
      </p:sp>
    </p:spTree>
    <p:extLst>
      <p:ext uri="{BB962C8B-B14F-4D97-AF65-F5344CB8AC3E}">
        <p14:creationId xmlns:p14="http://schemas.microsoft.com/office/powerpoint/2010/main" val="2400356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4" name="Rectangle 33">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C50599-25BB-EFD6-969A-E3A2F55E3DDA}"/>
              </a:ext>
            </a:extLst>
          </p:cNvPr>
          <p:cNvSpPr>
            <a:spLocks noGrp="1"/>
          </p:cNvSpPr>
          <p:nvPr>
            <p:ph type="title"/>
          </p:nvPr>
        </p:nvSpPr>
        <p:spPr>
          <a:xfrm>
            <a:off x="762000" y="758951"/>
            <a:ext cx="3880511" cy="1577849"/>
          </a:xfrm>
        </p:spPr>
        <p:txBody>
          <a:bodyPr vert="horz" lIns="91440" tIns="45720" rIns="91440" bIns="45720" rtlCol="0" anchor="t">
            <a:normAutofit/>
          </a:bodyPr>
          <a:lstStyle/>
          <a:p>
            <a:r>
              <a:rPr lang="en-US" b="0" i="0" kern="1200" spc="-50" baseline="0">
                <a:solidFill>
                  <a:schemeClr val="tx1"/>
                </a:solidFill>
                <a:effectLst/>
                <a:latin typeface="+mj-lt"/>
                <a:ea typeface="+mj-ea"/>
                <a:cs typeface="+mj-cs"/>
              </a:rPr>
              <a:t>¿Qué es un código?</a:t>
            </a:r>
            <a:endParaRPr lang="en-US" kern="1200" spc="-50" baseline="0">
              <a:solidFill>
                <a:schemeClr val="tx1"/>
              </a:solidFill>
              <a:latin typeface="+mj-lt"/>
              <a:ea typeface="+mj-ea"/>
              <a:cs typeface="+mj-cs"/>
            </a:endParaRPr>
          </a:p>
        </p:txBody>
      </p:sp>
      <p:sp>
        <p:nvSpPr>
          <p:cNvPr id="3" name="Marcador de contenido 2">
            <a:extLst>
              <a:ext uri="{FF2B5EF4-FFF2-40B4-BE49-F238E27FC236}">
                <a16:creationId xmlns:a16="http://schemas.microsoft.com/office/drawing/2014/main" id="{21537301-4D1D-F8B4-0869-B54C00BDDEB4}"/>
              </a:ext>
            </a:extLst>
          </p:cNvPr>
          <p:cNvSpPr>
            <a:spLocks noGrp="1"/>
          </p:cNvSpPr>
          <p:nvPr>
            <p:ph sz="half" idx="1"/>
          </p:nvPr>
        </p:nvSpPr>
        <p:spPr>
          <a:xfrm>
            <a:off x="762000" y="2611718"/>
            <a:ext cx="3880511" cy="3514164"/>
          </a:xfrm>
        </p:spPr>
        <p:txBody>
          <a:bodyPr vert="horz" lIns="91440" tIns="45720" rIns="91440" bIns="45720" rtlCol="0">
            <a:normAutofit fontScale="62500" lnSpcReduction="20000"/>
          </a:bodyPr>
          <a:lstStyle/>
          <a:p>
            <a:r>
              <a:rPr lang="en-US" b="0" i="0" dirty="0" err="1">
                <a:effectLst/>
              </a:rPr>
              <a:t>En</a:t>
            </a:r>
            <a:r>
              <a:rPr lang="en-US" b="0" i="0" dirty="0">
                <a:effectLst/>
              </a:rPr>
              <a:t> </a:t>
            </a:r>
            <a:r>
              <a:rPr lang="en-US" b="0" i="0" dirty="0" err="1">
                <a:effectLst/>
              </a:rPr>
              <a:t>el</a:t>
            </a:r>
            <a:r>
              <a:rPr lang="en-US" b="0" i="0" dirty="0">
                <a:effectLst/>
              </a:rPr>
              <a:t> </a:t>
            </a:r>
            <a:r>
              <a:rPr lang="en-US" b="0" i="0" dirty="0" err="1">
                <a:effectLst/>
              </a:rPr>
              <a:t>contexto</a:t>
            </a:r>
            <a:r>
              <a:rPr lang="en-US" b="0" i="0" dirty="0">
                <a:effectLst/>
              </a:rPr>
              <a:t> del </a:t>
            </a:r>
            <a:r>
              <a:rPr lang="en-US" b="0" i="0" dirty="0" err="1">
                <a:effectLst/>
              </a:rPr>
              <a:t>análisis</a:t>
            </a:r>
            <a:r>
              <a:rPr lang="en-US" b="0" i="0" dirty="0">
                <a:effectLst/>
              </a:rPr>
              <a:t> de </a:t>
            </a:r>
            <a:r>
              <a:rPr lang="en-US" b="0" i="0" dirty="0" err="1">
                <a:effectLst/>
              </a:rPr>
              <a:t>datos</a:t>
            </a:r>
            <a:r>
              <a:rPr lang="en-US" b="0" i="0" dirty="0">
                <a:effectLst/>
              </a:rPr>
              <a:t> </a:t>
            </a:r>
            <a:r>
              <a:rPr lang="en-US" b="0" i="0" dirty="0" err="1">
                <a:effectLst/>
              </a:rPr>
              <a:t>cualitativos</a:t>
            </a:r>
            <a:r>
              <a:rPr lang="en-US" b="0" i="0" dirty="0">
                <a:effectLst/>
              </a:rPr>
              <a:t>, un </a:t>
            </a:r>
            <a:r>
              <a:rPr lang="en-US" b="0" i="0" dirty="0" err="1">
                <a:effectLst/>
              </a:rPr>
              <a:t>código</a:t>
            </a:r>
            <a:r>
              <a:rPr lang="en-US" b="0" i="0" dirty="0">
                <a:effectLst/>
              </a:rPr>
              <a:t> es </a:t>
            </a:r>
            <a:r>
              <a:rPr lang="en-US" b="0" i="0" dirty="0" err="1">
                <a:effectLst/>
              </a:rPr>
              <a:t>una</a:t>
            </a:r>
            <a:r>
              <a:rPr lang="en-US" b="0" i="0" dirty="0">
                <a:effectLst/>
              </a:rPr>
              <a:t> </a:t>
            </a:r>
            <a:r>
              <a:rPr lang="en-US" b="0" i="0" dirty="0" err="1">
                <a:effectLst/>
              </a:rPr>
              <a:t>etiqueta</a:t>
            </a:r>
            <a:r>
              <a:rPr lang="en-US" b="0" i="0" dirty="0">
                <a:effectLst/>
              </a:rPr>
              <a:t> que  resume un </a:t>
            </a:r>
            <a:r>
              <a:rPr lang="en-US" b="0" i="0" dirty="0" err="1">
                <a:effectLst/>
              </a:rPr>
              <a:t>segmento</a:t>
            </a:r>
            <a:r>
              <a:rPr lang="en-US" b="0" i="0" dirty="0">
                <a:effectLst/>
              </a:rPr>
              <a:t> de </a:t>
            </a:r>
            <a:r>
              <a:rPr lang="en-US" b="0" i="0" dirty="0" err="1">
                <a:effectLst/>
              </a:rPr>
              <a:t>texto</a:t>
            </a:r>
            <a:r>
              <a:rPr lang="en-US" b="0" i="0" dirty="0">
                <a:effectLst/>
              </a:rPr>
              <a:t> (video, audio, etc.) </a:t>
            </a:r>
            <a:r>
              <a:rPr lang="en-US" b="0" i="0" dirty="0" err="1">
                <a:effectLst/>
              </a:rPr>
              <a:t>más</a:t>
            </a:r>
            <a:r>
              <a:rPr lang="en-US" b="0" i="0" dirty="0">
                <a:effectLst/>
              </a:rPr>
              <a:t> </a:t>
            </a:r>
            <a:r>
              <a:rPr lang="en-US" b="0" i="0" dirty="0" err="1">
                <a:effectLst/>
              </a:rPr>
              <a:t>amplio</a:t>
            </a:r>
            <a:r>
              <a:rPr lang="en-US" b="0" i="0" dirty="0">
                <a:effectLst/>
              </a:rPr>
              <a:t>.</a:t>
            </a:r>
          </a:p>
          <a:p>
            <a:r>
              <a:rPr lang="en-US" b="0" i="0" dirty="0">
                <a:effectLst/>
              </a:rPr>
              <a:t>La </a:t>
            </a:r>
            <a:r>
              <a:rPr lang="en-US" b="0" i="0" dirty="0" err="1">
                <a:effectLst/>
              </a:rPr>
              <a:t>codificación</a:t>
            </a:r>
            <a:r>
              <a:rPr lang="en-US" b="0" i="0" dirty="0">
                <a:effectLst/>
              </a:rPr>
              <a:t> </a:t>
            </a:r>
            <a:r>
              <a:rPr lang="en-US" b="0" i="0" dirty="0" err="1">
                <a:effectLst/>
              </a:rPr>
              <a:t>permite</a:t>
            </a:r>
            <a:r>
              <a:rPr lang="en-US" b="0" i="0" dirty="0">
                <a:effectLst/>
              </a:rPr>
              <a:t> al lector </a:t>
            </a:r>
            <a:r>
              <a:rPr lang="en-US" b="0" i="0" dirty="0" err="1">
                <a:effectLst/>
              </a:rPr>
              <a:t>obtener</a:t>
            </a:r>
            <a:r>
              <a:rPr lang="en-US" b="0" i="0" dirty="0">
                <a:effectLst/>
              </a:rPr>
              <a:t> la </a:t>
            </a:r>
            <a:r>
              <a:rPr lang="en-US" b="0" i="0" dirty="0" err="1">
                <a:effectLst/>
              </a:rPr>
              <a:t>información</a:t>
            </a:r>
            <a:r>
              <a:rPr lang="en-US" b="0" i="0" dirty="0">
                <a:effectLst/>
              </a:rPr>
              <a:t> que </a:t>
            </a:r>
            <a:r>
              <a:rPr lang="en-US" b="0" i="0" dirty="0" err="1">
                <a:effectLst/>
              </a:rPr>
              <a:t>busca</a:t>
            </a:r>
            <a:r>
              <a:rPr lang="en-US" b="0" i="0" dirty="0">
                <a:effectLst/>
              </a:rPr>
              <a:t> para </a:t>
            </a:r>
            <a:r>
              <a:rPr lang="en-US" b="0" i="0" dirty="0" err="1">
                <a:effectLst/>
              </a:rPr>
              <a:t>facilitar</a:t>
            </a:r>
            <a:r>
              <a:rPr lang="en-US" b="0" i="0" dirty="0">
                <a:effectLst/>
              </a:rPr>
              <a:t> </a:t>
            </a:r>
            <a:r>
              <a:rPr lang="en-US" b="0" i="0" dirty="0" err="1">
                <a:effectLst/>
              </a:rPr>
              <a:t>el</a:t>
            </a:r>
            <a:r>
              <a:rPr lang="en-US" b="0" i="0" dirty="0">
                <a:effectLst/>
              </a:rPr>
              <a:t> </a:t>
            </a:r>
            <a:r>
              <a:rPr lang="en-US" b="0" i="0" dirty="0" err="1">
                <a:effectLst/>
              </a:rPr>
              <a:t>proceso</a:t>
            </a:r>
            <a:r>
              <a:rPr lang="en-US" b="0" i="0" dirty="0">
                <a:effectLst/>
              </a:rPr>
              <a:t> de </a:t>
            </a:r>
            <a:r>
              <a:rPr lang="en-US" b="0" i="0" dirty="0" err="1">
                <a:effectLst/>
              </a:rPr>
              <a:t>análisis</a:t>
            </a:r>
            <a:r>
              <a:rPr lang="en-US" b="0" i="0" dirty="0">
                <a:effectLst/>
              </a:rPr>
              <a:t>.</a:t>
            </a:r>
          </a:p>
          <a:p>
            <a:r>
              <a:rPr lang="en-US" b="0" i="0" dirty="0">
                <a:effectLst/>
              </a:rPr>
              <a:t> </a:t>
            </a:r>
            <a:r>
              <a:rPr lang="en-US" b="0" i="0" dirty="0" err="1">
                <a:effectLst/>
              </a:rPr>
              <a:t>Además</a:t>
            </a:r>
            <a:r>
              <a:rPr lang="en-US" b="0" i="0" dirty="0">
                <a:effectLst/>
              </a:rPr>
              <a:t>, </a:t>
            </a:r>
            <a:r>
              <a:rPr lang="en-US" b="0" i="0" dirty="0" err="1">
                <a:effectLst/>
              </a:rPr>
              <a:t>este</a:t>
            </a:r>
            <a:r>
              <a:rPr lang="en-US" b="0" i="0" dirty="0">
                <a:effectLst/>
              </a:rPr>
              <a:t> </a:t>
            </a:r>
            <a:r>
              <a:rPr lang="en-US" b="0" i="0" dirty="0" err="1">
                <a:effectLst/>
              </a:rPr>
              <a:t>proceso</a:t>
            </a:r>
            <a:r>
              <a:rPr lang="en-US" b="0" i="0" dirty="0">
                <a:effectLst/>
              </a:rPr>
              <a:t> de </a:t>
            </a:r>
            <a:r>
              <a:rPr lang="en-US" b="0" i="0" dirty="0" err="1">
                <a:effectLst/>
              </a:rPr>
              <a:t>categorización</a:t>
            </a:r>
            <a:r>
              <a:rPr lang="en-US" b="0" i="0" dirty="0">
                <a:effectLst/>
              </a:rPr>
              <a:t> de </a:t>
            </a:r>
            <a:r>
              <a:rPr lang="en-US" b="0" i="0" dirty="0" err="1">
                <a:effectLst/>
              </a:rPr>
              <a:t>los</a:t>
            </a:r>
            <a:r>
              <a:rPr lang="en-US" b="0" i="0" dirty="0">
                <a:effectLst/>
              </a:rPr>
              <a:t> </a:t>
            </a:r>
            <a:r>
              <a:rPr lang="en-US" b="0" i="0" dirty="0" err="1">
                <a:effectLst/>
              </a:rPr>
              <a:t>distintos</a:t>
            </a:r>
            <a:r>
              <a:rPr lang="en-US" b="0" i="0" dirty="0">
                <a:effectLst/>
              </a:rPr>
              <a:t> </a:t>
            </a:r>
            <a:r>
              <a:rPr lang="en-US" b="0" i="0" dirty="0" err="1">
                <a:effectLst/>
              </a:rPr>
              <a:t>datos</a:t>
            </a:r>
            <a:r>
              <a:rPr lang="en-US" b="0" i="0" dirty="0">
                <a:effectLst/>
              </a:rPr>
              <a:t> </a:t>
            </a:r>
            <a:r>
              <a:rPr lang="en-US" b="0" i="0" dirty="0" err="1">
                <a:effectLst/>
              </a:rPr>
              <a:t>ayuda</a:t>
            </a:r>
            <a:r>
              <a:rPr lang="en-US" b="0" i="0" dirty="0">
                <a:effectLst/>
              </a:rPr>
              <a:t> a </a:t>
            </a:r>
            <a:r>
              <a:rPr lang="en-US" b="0" i="0" dirty="0" err="1">
                <a:effectLst/>
              </a:rPr>
              <a:t>los</a:t>
            </a:r>
            <a:r>
              <a:rPr lang="en-US" b="0" i="0" dirty="0">
                <a:effectLst/>
              </a:rPr>
              <a:t> </a:t>
            </a:r>
            <a:r>
              <a:rPr lang="en-US" b="0" i="0" dirty="0" err="1">
                <a:effectLst/>
              </a:rPr>
              <a:t>investigadores</a:t>
            </a:r>
            <a:r>
              <a:rPr lang="en-US" b="0" i="0" dirty="0">
                <a:effectLst/>
              </a:rPr>
              <a:t> a </a:t>
            </a:r>
            <a:r>
              <a:rPr lang="en-US" b="0" i="0" dirty="0" err="1">
                <a:effectLst/>
              </a:rPr>
              <a:t>ver</a:t>
            </a:r>
            <a:r>
              <a:rPr lang="en-US" b="0" i="0" dirty="0">
                <a:effectLst/>
              </a:rPr>
              <a:t> lo que </a:t>
            </a:r>
            <a:r>
              <a:rPr lang="en-US" b="0" i="0" dirty="0" err="1">
                <a:effectLst/>
              </a:rPr>
              <a:t>ocurre</a:t>
            </a:r>
            <a:r>
              <a:rPr lang="en-US" b="0" i="0" dirty="0">
                <a:effectLst/>
              </a:rPr>
              <a:t> </a:t>
            </a:r>
            <a:r>
              <a:rPr lang="en-US" b="0" i="0" dirty="0" err="1">
                <a:effectLst/>
              </a:rPr>
              <a:t>en</a:t>
            </a:r>
            <a:r>
              <a:rPr lang="en-US" b="0" i="0" dirty="0">
                <a:effectLst/>
              </a:rPr>
              <a:t> sus </a:t>
            </a:r>
            <a:r>
              <a:rPr lang="en-US" b="0" i="0" dirty="0" err="1">
                <a:effectLst/>
              </a:rPr>
              <a:t>datos</a:t>
            </a:r>
            <a:r>
              <a:rPr lang="en-US" b="0" i="0" dirty="0">
                <a:effectLst/>
              </a:rPr>
              <a:t> y a </a:t>
            </a:r>
            <a:r>
              <a:rPr lang="en-US" b="0" i="0" dirty="0" err="1">
                <a:effectLst/>
              </a:rPr>
              <a:t>identificar</a:t>
            </a:r>
            <a:r>
              <a:rPr lang="en-US" b="0" i="0" dirty="0">
                <a:effectLst/>
              </a:rPr>
              <a:t> </a:t>
            </a:r>
            <a:r>
              <a:rPr lang="en-US" b="0" i="0" dirty="0" err="1">
                <a:effectLst/>
              </a:rPr>
              <a:t>dimensiones</a:t>
            </a:r>
            <a:r>
              <a:rPr lang="en-US" b="0" i="0" dirty="0">
                <a:effectLst/>
              </a:rPr>
              <a:t> y </a:t>
            </a:r>
            <a:r>
              <a:rPr lang="en-US" b="0" i="0" dirty="0" err="1">
                <a:effectLst/>
              </a:rPr>
              <a:t>patrones</a:t>
            </a:r>
            <a:r>
              <a:rPr lang="en-US" b="0" i="0" dirty="0">
                <a:effectLst/>
              </a:rPr>
              <a:t> </a:t>
            </a:r>
            <a:r>
              <a:rPr lang="en-US" b="0" i="0" dirty="0" err="1">
                <a:effectLst/>
              </a:rPr>
              <a:t>emergentes</a:t>
            </a:r>
            <a:r>
              <a:rPr lang="en-US" b="0" i="0" dirty="0">
                <a:effectLst/>
              </a:rPr>
              <a:t>.</a:t>
            </a:r>
          </a:p>
          <a:p>
            <a:endParaRPr lang="en-US" b="0" i="0" dirty="0">
              <a:effectLst/>
            </a:endParaRPr>
          </a:p>
          <a:p>
            <a:pPr marL="0" indent="0">
              <a:buNone/>
            </a:pPr>
            <a:endParaRPr lang="en-US" b="0" i="0" dirty="0">
              <a:effectLst/>
            </a:endParaRPr>
          </a:p>
        </p:txBody>
      </p:sp>
      <p:pic>
        <p:nvPicPr>
          <p:cNvPr id="10" name="Marcador de contenido 9">
            <a:extLst>
              <a:ext uri="{FF2B5EF4-FFF2-40B4-BE49-F238E27FC236}">
                <a16:creationId xmlns:a16="http://schemas.microsoft.com/office/drawing/2014/main" id="{7E6DC081-1F0D-825D-4427-199E8D18244D}"/>
              </a:ext>
            </a:extLst>
          </p:cNvPr>
          <p:cNvPicPr>
            <a:picLocks noGrp="1" noChangeAspect="1"/>
          </p:cNvPicPr>
          <p:nvPr>
            <p:ph sz="half" idx="2"/>
          </p:nvPr>
        </p:nvPicPr>
        <p:blipFill rotWithShape="1">
          <a:blip r:embed="rId2">
            <a:extLst>
              <a:ext uri="{837473B0-CC2E-450A-ABE3-18F120FF3D39}">
                <a1611:picAttrSrcUrl xmlns:a1611="http://schemas.microsoft.com/office/drawing/2016/11/main" r:id="rId3"/>
              </a:ext>
            </a:extLst>
          </a:blip>
          <a:srcRect l="6233" r="19505"/>
          <a:stretch/>
        </p:blipFill>
        <p:spPr>
          <a:xfrm>
            <a:off x="5401463" y="10"/>
            <a:ext cx="6790537" cy="6857990"/>
          </a:xfrm>
          <a:prstGeom prst="rect">
            <a:avLst/>
          </a:prstGeom>
        </p:spPr>
      </p:pic>
      <p:sp>
        <p:nvSpPr>
          <p:cNvPr id="12" name="CuadroTexto 11">
            <a:extLst>
              <a:ext uri="{FF2B5EF4-FFF2-40B4-BE49-F238E27FC236}">
                <a16:creationId xmlns:a16="http://schemas.microsoft.com/office/drawing/2014/main" id="{116A56B3-8518-CFC8-8964-8BD6E50C2FEC}"/>
              </a:ext>
            </a:extLst>
          </p:cNvPr>
          <p:cNvSpPr txBox="1"/>
          <p:nvPr/>
        </p:nvSpPr>
        <p:spPr>
          <a:xfrm>
            <a:off x="9389631" y="6657945"/>
            <a:ext cx="2802369" cy="200055"/>
          </a:xfrm>
          <a:prstGeom prst="rect">
            <a:avLst/>
          </a:prstGeom>
          <a:solidFill>
            <a:srgbClr val="000000"/>
          </a:solidFill>
        </p:spPr>
        <p:txBody>
          <a:bodyPr wrap="none" rtlCol="0">
            <a:spAutoFit/>
          </a:bodyPr>
          <a:lstStyle/>
          <a:p>
            <a:pPr algn="r">
              <a:spcAft>
                <a:spcPts val="600"/>
              </a:spcAft>
            </a:pPr>
            <a:r>
              <a:rPr lang="es-CL" sz="700">
                <a:solidFill>
                  <a:srgbClr val="FFFFFF"/>
                </a:solidFill>
                <a:hlinkClick r:id="rId3" tooltip="https://unpocomascadadia.blogspot.com/2013/09/unos-posits.html">
                  <a:extLst>
                    <a:ext uri="{A12FA001-AC4F-418D-AE19-62706E023703}">
                      <ahyp:hlinkClr xmlns:ahyp="http://schemas.microsoft.com/office/drawing/2018/hyperlinkcolor" val="tx"/>
                    </a:ext>
                  </a:extLst>
                </a:hlinkClick>
              </a:rPr>
              <a:t>Esta foto</a:t>
            </a:r>
            <a:r>
              <a:rPr lang="es-CL" sz="700">
                <a:solidFill>
                  <a:srgbClr val="FFFFFF"/>
                </a:solidFill>
              </a:rPr>
              <a:t> de Autor desconocido está bajo licencia </a:t>
            </a:r>
            <a:r>
              <a:rPr lang="es-CL" sz="700">
                <a:solidFill>
                  <a:srgbClr val="FFFFFF"/>
                </a:solidFill>
                <a:hlinkClick r:id="rId4" tooltip="https://creativecommons.org/licenses/by-nc-sa/3.0/">
                  <a:extLst>
                    <a:ext uri="{A12FA001-AC4F-418D-AE19-62706E023703}">
                      <ahyp:hlinkClr xmlns:ahyp="http://schemas.microsoft.com/office/drawing/2018/hyperlinkcolor" val="tx"/>
                    </a:ext>
                  </a:extLst>
                </a:hlinkClick>
              </a:rPr>
              <a:t>CC BY-SA-NC</a:t>
            </a:r>
            <a:endParaRPr lang="es-CL" sz="700">
              <a:solidFill>
                <a:srgbClr val="FFFFFF"/>
              </a:solidFill>
            </a:endParaRPr>
          </a:p>
        </p:txBody>
      </p:sp>
    </p:spTree>
    <p:extLst>
      <p:ext uri="{BB962C8B-B14F-4D97-AF65-F5344CB8AC3E}">
        <p14:creationId xmlns:p14="http://schemas.microsoft.com/office/powerpoint/2010/main" val="80278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Freeform: Shape 5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2" name="Rectangle 6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3C50599-25BB-EFD6-969A-E3A2F55E3DDA}"/>
              </a:ext>
            </a:extLst>
          </p:cNvPr>
          <p:cNvSpPr>
            <a:spLocks noGrp="1"/>
          </p:cNvSpPr>
          <p:nvPr>
            <p:ph type="title"/>
          </p:nvPr>
        </p:nvSpPr>
        <p:spPr>
          <a:xfrm>
            <a:off x="6163464" y="755650"/>
            <a:ext cx="5266535" cy="1345115"/>
          </a:xfrm>
        </p:spPr>
        <p:txBody>
          <a:bodyPr vert="horz" lIns="91440" tIns="45720" rIns="91440" bIns="45720" rtlCol="0" anchor="t">
            <a:normAutofit/>
          </a:bodyPr>
          <a:lstStyle/>
          <a:p>
            <a:r>
              <a:rPr lang="en-US" b="0" i="0" kern="1200" spc="-50" baseline="0">
                <a:solidFill>
                  <a:schemeClr val="tx1"/>
                </a:solidFill>
                <a:effectLst/>
                <a:latin typeface="+mj-lt"/>
                <a:ea typeface="+mj-ea"/>
                <a:cs typeface="+mj-cs"/>
              </a:rPr>
              <a:t>¿Qué es un código?</a:t>
            </a:r>
            <a:endParaRPr lang="en-US" kern="1200" spc="-50" baseline="0">
              <a:solidFill>
                <a:schemeClr val="tx1"/>
              </a:solidFill>
              <a:latin typeface="+mj-lt"/>
              <a:ea typeface="+mj-ea"/>
              <a:cs typeface="+mj-cs"/>
            </a:endParaRPr>
          </a:p>
        </p:txBody>
      </p:sp>
      <p:pic>
        <p:nvPicPr>
          <p:cNvPr id="23" name="Marcador de contenido 22">
            <a:extLst>
              <a:ext uri="{FF2B5EF4-FFF2-40B4-BE49-F238E27FC236}">
                <a16:creationId xmlns:a16="http://schemas.microsoft.com/office/drawing/2014/main" id="{CBD327E8-96C3-FB46-7FD1-F73FC6E8F51E}"/>
              </a:ext>
            </a:extLst>
          </p:cNvPr>
          <p:cNvPicPr>
            <a:picLocks noGrp="1" noChangeAspect="1"/>
          </p:cNvPicPr>
          <p:nvPr>
            <p:ph sz="half" idx="2"/>
          </p:nvPr>
        </p:nvPicPr>
        <p:blipFill>
          <a:blip r:embed="rId2">
            <a:extLst>
              <a:ext uri="{837473B0-CC2E-450A-ABE3-18F120FF3D39}">
                <a1611:picAttrSrcUrl xmlns:a1611="http://schemas.microsoft.com/office/drawing/2016/11/main" r:id="rId3"/>
              </a:ext>
            </a:extLst>
          </a:blip>
          <a:stretch>
            <a:fillRect/>
          </a:stretch>
        </p:blipFill>
        <p:spPr>
          <a:xfrm>
            <a:off x="754711" y="1510957"/>
            <a:ext cx="4649802" cy="3836086"/>
          </a:xfrm>
          <a:prstGeom prst="rect">
            <a:avLst/>
          </a:prstGeom>
        </p:spPr>
      </p:pic>
      <p:sp>
        <p:nvSpPr>
          <p:cNvPr id="3" name="Marcador de contenido 2">
            <a:extLst>
              <a:ext uri="{FF2B5EF4-FFF2-40B4-BE49-F238E27FC236}">
                <a16:creationId xmlns:a16="http://schemas.microsoft.com/office/drawing/2014/main" id="{21537301-4D1D-F8B4-0869-B54C00BDDEB4}"/>
              </a:ext>
            </a:extLst>
          </p:cNvPr>
          <p:cNvSpPr>
            <a:spLocks noGrp="1"/>
          </p:cNvSpPr>
          <p:nvPr>
            <p:ph sz="half" idx="1"/>
          </p:nvPr>
        </p:nvSpPr>
        <p:spPr>
          <a:xfrm>
            <a:off x="6163464" y="2207969"/>
            <a:ext cx="5266535" cy="3884983"/>
          </a:xfrm>
        </p:spPr>
        <p:txBody>
          <a:bodyPr vert="horz" lIns="91440" tIns="45720" rIns="91440" bIns="45720" rtlCol="0">
            <a:normAutofit/>
          </a:bodyPr>
          <a:lstStyle/>
          <a:p>
            <a:pPr>
              <a:lnSpc>
                <a:spcPct val="95000"/>
              </a:lnSpc>
            </a:pPr>
            <a:r>
              <a:rPr lang="en-US" sz="1400" b="0" i="0" dirty="0">
                <a:effectLst/>
              </a:rPr>
              <a:t>Al </a:t>
            </a:r>
            <a:r>
              <a:rPr lang="en-US" sz="1400" b="0" i="0">
                <a:effectLst/>
              </a:rPr>
              <a:t>análizar</a:t>
            </a:r>
            <a:r>
              <a:rPr lang="en-US" sz="1400" b="0" i="0" dirty="0">
                <a:effectLst/>
              </a:rPr>
              <a:t> la </a:t>
            </a:r>
            <a:r>
              <a:rPr lang="en-US" sz="1400" b="0" i="0">
                <a:effectLst/>
              </a:rPr>
              <a:t>información</a:t>
            </a:r>
            <a:r>
              <a:rPr lang="en-US" sz="1400" b="0" i="0" dirty="0">
                <a:effectLst/>
              </a:rPr>
              <a:t> </a:t>
            </a:r>
            <a:r>
              <a:rPr lang="en-US" sz="1400" b="0" i="0">
                <a:effectLst/>
              </a:rPr>
              <a:t>recopilada</a:t>
            </a:r>
            <a:r>
              <a:rPr lang="en-US" sz="1400" b="0" i="0" dirty="0">
                <a:effectLst/>
              </a:rPr>
              <a:t>, </a:t>
            </a:r>
            <a:r>
              <a:rPr lang="en-US" sz="1400" b="0" i="0">
                <a:effectLst/>
              </a:rPr>
              <a:t>los</a:t>
            </a:r>
            <a:r>
              <a:rPr lang="en-US" sz="1400" b="0" i="0" dirty="0">
                <a:effectLst/>
              </a:rPr>
              <a:t> </a:t>
            </a:r>
            <a:r>
              <a:rPr lang="en-US" sz="1400" b="0" i="0">
                <a:effectLst/>
              </a:rPr>
              <a:t>investigadores</a:t>
            </a:r>
            <a:r>
              <a:rPr lang="en-US" sz="1400" b="0" i="0" dirty="0">
                <a:effectLst/>
              </a:rPr>
              <a:t> </a:t>
            </a:r>
            <a:r>
              <a:rPr lang="en-US" sz="1400" b="0" i="0">
                <a:effectLst/>
              </a:rPr>
              <a:t>necesitan</a:t>
            </a:r>
            <a:r>
              <a:rPr lang="en-US" sz="1400" b="0" i="0" dirty="0">
                <a:effectLst/>
              </a:rPr>
              <a:t> </a:t>
            </a:r>
            <a:r>
              <a:rPr lang="en-US" sz="1400" b="0" i="0">
                <a:effectLst/>
              </a:rPr>
              <a:t>encontrar</a:t>
            </a:r>
            <a:r>
              <a:rPr lang="en-US" sz="1400" b="0" i="0" dirty="0">
                <a:effectLst/>
              </a:rPr>
              <a:t> </a:t>
            </a:r>
            <a:r>
              <a:rPr lang="en-US" sz="1400" b="0" i="0">
                <a:effectLst/>
              </a:rPr>
              <a:t>formas</a:t>
            </a:r>
            <a:r>
              <a:rPr lang="en-US" sz="1400" b="0" i="0" dirty="0">
                <a:effectLst/>
              </a:rPr>
              <a:t> de "</a:t>
            </a:r>
            <a:r>
              <a:rPr lang="en-US" sz="1400" b="0" i="0">
                <a:effectLst/>
              </a:rPr>
              <a:t>contar</a:t>
            </a:r>
            <a:r>
              <a:rPr lang="en-US" sz="1400" b="0" i="0" dirty="0">
                <a:effectLst/>
              </a:rPr>
              <a:t>" </a:t>
            </a:r>
            <a:r>
              <a:rPr lang="en-US" sz="1400" b="0" i="0">
                <a:effectLst/>
              </a:rPr>
              <a:t>los</a:t>
            </a:r>
            <a:r>
              <a:rPr lang="en-US" sz="1400" b="0" i="0" dirty="0">
                <a:effectLst/>
              </a:rPr>
              <a:t> </a:t>
            </a:r>
            <a:r>
              <a:rPr lang="en-US" sz="1400" b="0" i="0">
                <a:effectLst/>
              </a:rPr>
              <a:t>datos</a:t>
            </a:r>
            <a:r>
              <a:rPr lang="en-US" sz="1400" b="0" i="0" dirty="0">
                <a:effectLst/>
              </a:rPr>
              <a:t> a lo largo de las </a:t>
            </a:r>
            <a:r>
              <a:rPr lang="en-US" sz="1400" b="0" i="0">
                <a:effectLst/>
              </a:rPr>
              <a:t>etiquetas</a:t>
            </a:r>
            <a:r>
              <a:rPr lang="en-US" sz="1400" b="0" i="0" dirty="0">
                <a:effectLst/>
              </a:rPr>
              <a:t> </a:t>
            </a:r>
            <a:r>
              <a:rPr lang="en-US" sz="1400" b="0" i="0">
                <a:effectLst/>
              </a:rPr>
              <a:t>establecidas</a:t>
            </a:r>
            <a:r>
              <a:rPr lang="en-US" sz="1400" b="0" i="0" dirty="0">
                <a:effectLst/>
              </a:rPr>
              <a:t>, </a:t>
            </a:r>
            <a:r>
              <a:rPr lang="en-US" sz="1400" b="0" i="0">
                <a:effectLst/>
              </a:rPr>
              <a:t>función</a:t>
            </a:r>
            <a:r>
              <a:rPr lang="en-US" sz="1400" b="0" i="0" dirty="0">
                <a:effectLst/>
              </a:rPr>
              <a:t> que </a:t>
            </a:r>
            <a:r>
              <a:rPr lang="en-US" sz="1400" b="0" i="0">
                <a:effectLst/>
              </a:rPr>
              <a:t>puede</a:t>
            </a:r>
            <a:r>
              <a:rPr lang="en-US" sz="1400" b="0" i="0" dirty="0">
                <a:effectLst/>
              </a:rPr>
              <a:t> </a:t>
            </a:r>
            <a:r>
              <a:rPr lang="en-US" sz="1400" b="0" i="0">
                <a:effectLst/>
              </a:rPr>
              <a:t>desempeñar</a:t>
            </a:r>
            <a:r>
              <a:rPr lang="en-US" sz="1400" b="0" i="0" dirty="0">
                <a:effectLst/>
              </a:rPr>
              <a:t> la </a:t>
            </a:r>
            <a:r>
              <a:rPr lang="en-US" sz="1400" b="0" i="0">
                <a:effectLst/>
              </a:rPr>
              <a:t>codificación</a:t>
            </a:r>
            <a:r>
              <a:rPr lang="en-US" sz="1400" b="0" i="0" dirty="0">
                <a:effectLst/>
              </a:rPr>
              <a:t>.</a:t>
            </a:r>
          </a:p>
          <a:p>
            <a:pPr>
              <a:lnSpc>
                <a:spcPct val="95000"/>
              </a:lnSpc>
            </a:pPr>
            <a:r>
              <a:rPr lang="en-US" sz="1400" b="0" i="0">
                <a:effectLst/>
              </a:rPr>
              <a:t>Aunque</a:t>
            </a:r>
            <a:r>
              <a:rPr lang="en-US" sz="1400" b="0" i="0" dirty="0">
                <a:effectLst/>
              </a:rPr>
              <a:t> </a:t>
            </a:r>
            <a:r>
              <a:rPr lang="en-US" sz="1400" b="0" i="0">
                <a:effectLst/>
              </a:rPr>
              <a:t>una</a:t>
            </a:r>
            <a:r>
              <a:rPr lang="en-US" sz="1400" b="0" i="0" dirty="0">
                <a:effectLst/>
              </a:rPr>
              <a:t> </a:t>
            </a:r>
            <a:r>
              <a:rPr lang="en-US" sz="1400" b="0" i="0">
                <a:effectLst/>
              </a:rPr>
              <a:t>comprensión</a:t>
            </a:r>
            <a:r>
              <a:rPr lang="en-US" sz="1400" b="0" i="0" dirty="0">
                <a:effectLst/>
              </a:rPr>
              <a:t> </a:t>
            </a:r>
            <a:r>
              <a:rPr lang="en-US" sz="1400" b="0" i="0">
                <a:effectLst/>
              </a:rPr>
              <a:t>estrictamente</a:t>
            </a:r>
            <a:r>
              <a:rPr lang="en-US" sz="1400" b="0" i="0" dirty="0">
                <a:effectLst/>
              </a:rPr>
              <a:t> </a:t>
            </a:r>
            <a:r>
              <a:rPr lang="en-US" sz="1400" b="0" i="0">
                <a:effectLst/>
              </a:rPr>
              <a:t>numérica</a:t>
            </a:r>
            <a:r>
              <a:rPr lang="en-US" sz="1400" b="0" i="0" dirty="0">
                <a:effectLst/>
              </a:rPr>
              <a:t> de la </a:t>
            </a:r>
            <a:r>
              <a:rPr lang="en-US" sz="1400" b="0" i="0">
                <a:effectLst/>
              </a:rPr>
              <a:t>investigación</a:t>
            </a:r>
            <a:r>
              <a:rPr lang="en-US" sz="1400" b="0" i="0" dirty="0">
                <a:effectLst/>
              </a:rPr>
              <a:t> </a:t>
            </a:r>
            <a:r>
              <a:rPr lang="en-US" sz="1400" b="0" i="0">
                <a:effectLst/>
              </a:rPr>
              <a:t>cualitativa</a:t>
            </a:r>
            <a:r>
              <a:rPr lang="en-US" sz="1400" b="0" i="0" dirty="0">
                <a:effectLst/>
              </a:rPr>
              <a:t> </a:t>
            </a:r>
            <a:r>
              <a:rPr lang="en-US" sz="1400" b="0" i="0">
                <a:effectLst/>
              </a:rPr>
              <a:t>puede</a:t>
            </a:r>
            <a:r>
              <a:rPr lang="en-US" sz="1400" b="0" i="0" dirty="0">
                <a:effectLst/>
              </a:rPr>
              <a:t> pasar </a:t>
            </a:r>
            <a:r>
              <a:rPr lang="en-US" sz="1400" b="0" i="0">
                <a:effectLst/>
              </a:rPr>
              <a:t>por</a:t>
            </a:r>
            <a:r>
              <a:rPr lang="en-US" sz="1400" b="0" i="0" dirty="0">
                <a:effectLst/>
              </a:rPr>
              <a:t> alto </a:t>
            </a:r>
            <a:r>
              <a:rPr lang="en-US" sz="1400" b="0" i="0">
                <a:effectLst/>
              </a:rPr>
              <a:t>los</a:t>
            </a:r>
            <a:r>
              <a:rPr lang="en-US" sz="1400" b="0" i="0" dirty="0">
                <a:effectLst/>
              </a:rPr>
              <a:t> </a:t>
            </a:r>
            <a:r>
              <a:rPr lang="en-US" sz="1400" b="0" i="0">
                <a:effectLst/>
              </a:rPr>
              <a:t>aspectos</a:t>
            </a:r>
            <a:r>
              <a:rPr lang="en-US" sz="1400" b="0" i="0" dirty="0">
                <a:effectLst/>
              </a:rPr>
              <a:t> </a:t>
            </a:r>
            <a:r>
              <a:rPr lang="en-US" sz="1400" b="0" i="0">
                <a:effectLst/>
              </a:rPr>
              <a:t>más</a:t>
            </a:r>
            <a:r>
              <a:rPr lang="en-US" sz="1400" b="0" i="0" dirty="0">
                <a:effectLst/>
              </a:rPr>
              <a:t> </a:t>
            </a:r>
            <a:r>
              <a:rPr lang="en-US" sz="1400" b="0" i="0">
                <a:effectLst/>
              </a:rPr>
              <a:t>sutiles</a:t>
            </a:r>
            <a:r>
              <a:rPr lang="en-US" sz="1400" b="0" i="0" dirty="0">
                <a:effectLst/>
              </a:rPr>
              <a:t> de </a:t>
            </a:r>
            <a:r>
              <a:rPr lang="en-US" sz="1400" b="0" i="0">
                <a:effectLst/>
              </a:rPr>
              <a:t>los</a:t>
            </a:r>
            <a:r>
              <a:rPr lang="en-US" sz="1400" b="0" i="0" dirty="0">
                <a:effectLst/>
              </a:rPr>
              <a:t> </a:t>
            </a:r>
            <a:r>
              <a:rPr lang="en-US" sz="1400" b="0" i="0">
                <a:effectLst/>
              </a:rPr>
              <a:t>fenómenos</a:t>
            </a:r>
            <a:r>
              <a:rPr lang="en-US" sz="1400" b="0" i="0" dirty="0">
                <a:effectLst/>
              </a:rPr>
              <a:t> </a:t>
            </a:r>
            <a:r>
              <a:rPr lang="en-US" sz="1400" b="0" i="0">
                <a:effectLst/>
              </a:rPr>
              <a:t>sociales</a:t>
            </a:r>
            <a:r>
              <a:rPr lang="en-US" sz="1400" b="0" i="0" dirty="0">
                <a:effectLst/>
              </a:rPr>
              <a:t>, </a:t>
            </a:r>
            <a:r>
              <a:rPr lang="en-US" sz="1400" b="0" i="0">
                <a:effectLst/>
              </a:rPr>
              <a:t>en</a:t>
            </a:r>
            <a:r>
              <a:rPr lang="en-US" sz="1400" b="0" i="0" dirty="0">
                <a:effectLst/>
              </a:rPr>
              <a:t> </a:t>
            </a:r>
            <a:r>
              <a:rPr lang="en-US" sz="1400" b="0" i="0">
                <a:effectLst/>
              </a:rPr>
              <a:t>última</a:t>
            </a:r>
            <a:r>
              <a:rPr lang="en-US" sz="1400" b="0" i="0" dirty="0">
                <a:effectLst/>
              </a:rPr>
              <a:t> </a:t>
            </a:r>
            <a:r>
              <a:rPr lang="en-US" sz="1400" b="0" i="0">
                <a:effectLst/>
              </a:rPr>
              <a:t>instancia</a:t>
            </a:r>
            <a:r>
              <a:rPr lang="en-US" sz="1400" b="0" i="0" dirty="0">
                <a:effectLst/>
              </a:rPr>
              <a:t> </a:t>
            </a:r>
            <a:r>
              <a:rPr lang="en-US" sz="1400" b="0" i="0">
                <a:effectLst/>
              </a:rPr>
              <a:t>los</a:t>
            </a:r>
            <a:r>
              <a:rPr lang="en-US" sz="1400" b="0" i="0" dirty="0">
                <a:effectLst/>
              </a:rPr>
              <a:t> </a:t>
            </a:r>
            <a:r>
              <a:rPr lang="en-US" sz="1400" b="0" i="0">
                <a:effectLst/>
              </a:rPr>
              <a:t>investigadores</a:t>
            </a:r>
            <a:r>
              <a:rPr lang="en-US" sz="1400" b="0" i="0" dirty="0">
                <a:effectLst/>
              </a:rPr>
              <a:t> se </a:t>
            </a:r>
            <a:r>
              <a:rPr lang="en-US" sz="1400" b="0" i="0">
                <a:effectLst/>
              </a:rPr>
              <a:t>benefician</a:t>
            </a:r>
            <a:r>
              <a:rPr lang="en-US" sz="1400" b="0" i="0" dirty="0">
                <a:effectLst/>
              </a:rPr>
              <a:t> de un </a:t>
            </a:r>
            <a:r>
              <a:rPr lang="en-US" sz="1400" b="0" i="0">
                <a:effectLst/>
              </a:rPr>
              <a:t>análisis</a:t>
            </a:r>
            <a:r>
              <a:rPr lang="en-US" sz="1400" b="0" i="0" dirty="0">
                <a:effectLst/>
              </a:rPr>
              <a:t> de la </a:t>
            </a:r>
            <a:r>
              <a:rPr lang="en-US" sz="1400" b="0" i="0">
                <a:effectLst/>
              </a:rPr>
              <a:t>frecuencia</a:t>
            </a:r>
            <a:r>
              <a:rPr lang="en-US" sz="1400" b="0" i="0" dirty="0">
                <a:effectLst/>
              </a:rPr>
              <a:t> de </a:t>
            </a:r>
            <a:r>
              <a:rPr lang="en-US" sz="1400" b="0" i="0">
                <a:effectLst/>
              </a:rPr>
              <a:t>los</a:t>
            </a:r>
            <a:r>
              <a:rPr lang="en-US" sz="1400" b="0" i="0" dirty="0">
                <a:effectLst/>
              </a:rPr>
              <a:t> </a:t>
            </a:r>
            <a:r>
              <a:rPr lang="en-US" sz="1400" b="0" i="0">
                <a:effectLst/>
              </a:rPr>
              <a:t>códigos</a:t>
            </a:r>
            <a:r>
              <a:rPr lang="en-US" sz="1400" b="0" i="0" dirty="0">
                <a:effectLst/>
              </a:rPr>
              <a:t>, las </a:t>
            </a:r>
            <a:r>
              <a:rPr lang="en-US" sz="1400" b="0" i="0">
                <a:effectLst/>
              </a:rPr>
              <a:t>combinaciones</a:t>
            </a:r>
            <a:r>
              <a:rPr lang="en-US" sz="1400" b="0" i="0" dirty="0">
                <a:effectLst/>
              </a:rPr>
              <a:t> de </a:t>
            </a:r>
            <a:r>
              <a:rPr lang="en-US" sz="1400" b="0" i="0">
                <a:effectLst/>
              </a:rPr>
              <a:t>códigos</a:t>
            </a:r>
            <a:r>
              <a:rPr lang="en-US" sz="1400" b="0" i="0" dirty="0">
                <a:effectLst/>
              </a:rPr>
              <a:t> y </a:t>
            </a:r>
            <a:r>
              <a:rPr lang="en-US" sz="1400" b="0" i="0">
                <a:effectLst/>
              </a:rPr>
              <a:t>los</a:t>
            </a:r>
            <a:r>
              <a:rPr lang="en-US" sz="1400" b="0" i="0" dirty="0">
                <a:effectLst/>
              </a:rPr>
              <a:t> </a:t>
            </a:r>
            <a:r>
              <a:rPr lang="en-US" sz="1400" b="0" i="0">
                <a:effectLst/>
              </a:rPr>
              <a:t>patrones</a:t>
            </a:r>
            <a:r>
              <a:rPr lang="en-US" sz="1400" b="0" i="0" dirty="0">
                <a:effectLst/>
              </a:rPr>
              <a:t> de </a:t>
            </a:r>
            <a:r>
              <a:rPr lang="en-US" sz="1400" b="0" i="0">
                <a:effectLst/>
              </a:rPr>
              <a:t>códigos</a:t>
            </a:r>
            <a:r>
              <a:rPr lang="en-US" sz="1400" b="0" i="0" dirty="0">
                <a:effectLst/>
              </a:rPr>
              <a:t> que </a:t>
            </a:r>
            <a:r>
              <a:rPr lang="en-US" sz="1400" b="0" i="0">
                <a:effectLst/>
              </a:rPr>
              <a:t>pueden</a:t>
            </a:r>
            <a:r>
              <a:rPr lang="en-US" sz="1400" b="0" i="0" dirty="0">
                <a:effectLst/>
              </a:rPr>
              <a:t> </a:t>
            </a:r>
            <a:r>
              <a:rPr lang="en-US" sz="1400" b="0" i="0">
                <a:effectLst/>
              </a:rPr>
              <a:t>contribuir</a:t>
            </a:r>
            <a:r>
              <a:rPr lang="en-US" sz="1400" b="0" i="0" dirty="0">
                <a:effectLst/>
              </a:rPr>
              <a:t> a la </a:t>
            </a:r>
            <a:r>
              <a:rPr lang="en-US" sz="1400" b="0" i="0">
                <a:effectLst/>
              </a:rPr>
              <a:t>generación</a:t>
            </a:r>
            <a:r>
              <a:rPr lang="en-US" sz="1400" b="0" i="0" dirty="0">
                <a:effectLst/>
              </a:rPr>
              <a:t> de </a:t>
            </a:r>
            <a:r>
              <a:rPr lang="en-US" sz="1400" b="0" i="0">
                <a:effectLst/>
              </a:rPr>
              <a:t>teoría</a:t>
            </a:r>
            <a:r>
              <a:rPr lang="en-US" sz="1400" b="0" i="0" dirty="0">
                <a:effectLst/>
              </a:rPr>
              <a:t>.</a:t>
            </a:r>
          </a:p>
          <a:p>
            <a:pPr>
              <a:lnSpc>
                <a:spcPct val="95000"/>
              </a:lnSpc>
            </a:pPr>
            <a:r>
              <a:rPr lang="en-US" sz="1400" b="0" i="0">
                <a:effectLst/>
              </a:rPr>
              <a:t>Además</a:t>
            </a:r>
            <a:r>
              <a:rPr lang="en-US" sz="1400" b="0" i="0" dirty="0">
                <a:effectLst/>
              </a:rPr>
              <a:t>, </a:t>
            </a:r>
            <a:r>
              <a:rPr lang="en-US" sz="1400" b="0" i="0">
                <a:effectLst/>
              </a:rPr>
              <a:t>los</a:t>
            </a:r>
            <a:r>
              <a:rPr lang="en-US" sz="1400" b="0" i="0" dirty="0">
                <a:effectLst/>
              </a:rPr>
              <a:t> </a:t>
            </a:r>
            <a:r>
              <a:rPr lang="en-US" sz="1400" b="0" i="0">
                <a:effectLst/>
              </a:rPr>
              <a:t>códigos</a:t>
            </a:r>
            <a:r>
              <a:rPr lang="en-US" sz="1400" b="0" i="0" dirty="0">
                <a:effectLst/>
              </a:rPr>
              <a:t> </a:t>
            </a:r>
            <a:r>
              <a:rPr lang="en-US" sz="1400" b="0" i="0">
                <a:effectLst/>
              </a:rPr>
              <a:t>pueden</a:t>
            </a:r>
            <a:r>
              <a:rPr lang="en-US" sz="1400" b="0" i="0" dirty="0">
                <a:effectLst/>
              </a:rPr>
              <a:t> </a:t>
            </a:r>
            <a:r>
              <a:rPr lang="en-US" sz="1400" b="0" i="0">
                <a:effectLst/>
              </a:rPr>
              <a:t>visualizarse</a:t>
            </a:r>
            <a:r>
              <a:rPr lang="en-US" sz="1400" b="0" i="0" dirty="0">
                <a:effectLst/>
              </a:rPr>
              <a:t> de </a:t>
            </a:r>
            <a:r>
              <a:rPr lang="en-US" sz="1400" b="0" i="0">
                <a:effectLst/>
              </a:rPr>
              <a:t>muchas</a:t>
            </a:r>
            <a:r>
              <a:rPr lang="en-US" sz="1400" b="0" i="0" dirty="0">
                <a:effectLst/>
              </a:rPr>
              <a:t> </a:t>
            </a:r>
            <a:r>
              <a:rPr lang="en-US" sz="1400" b="0" i="0">
                <a:effectLst/>
              </a:rPr>
              <a:t>maneras</a:t>
            </a:r>
            <a:r>
              <a:rPr lang="en-US" sz="1400" b="0" i="0" dirty="0">
                <a:effectLst/>
              </a:rPr>
              <a:t> para </a:t>
            </a:r>
            <a:r>
              <a:rPr lang="en-US" sz="1400" b="0" i="0">
                <a:effectLst/>
              </a:rPr>
              <a:t>presentar</a:t>
            </a:r>
            <a:r>
              <a:rPr lang="en-US" sz="1400" b="0" i="0" dirty="0">
                <a:effectLst/>
              </a:rPr>
              <a:t> las </a:t>
            </a:r>
            <a:r>
              <a:rPr lang="en-US" sz="1400" b="0" i="0">
                <a:effectLst/>
              </a:rPr>
              <a:t>percepciones</a:t>
            </a:r>
            <a:r>
              <a:rPr lang="en-US" sz="1400" b="0" i="0" dirty="0">
                <a:effectLst/>
              </a:rPr>
              <a:t> </a:t>
            </a:r>
            <a:r>
              <a:rPr lang="en-US" sz="1400" b="0" i="0">
                <a:effectLst/>
              </a:rPr>
              <a:t>cualitativas</a:t>
            </a:r>
            <a:r>
              <a:rPr lang="en-US" sz="1400" b="0" i="0" dirty="0">
                <a:effectLst/>
              </a:rPr>
              <a:t>. </a:t>
            </a:r>
            <a:r>
              <a:rPr lang="en-US" sz="1400" b="0" i="0">
                <a:effectLst/>
              </a:rPr>
              <a:t>Desde</a:t>
            </a:r>
            <a:r>
              <a:rPr lang="en-US" sz="1400" b="0" i="0" dirty="0">
                <a:effectLst/>
              </a:rPr>
              <a:t> </a:t>
            </a:r>
            <a:r>
              <a:rPr lang="en-US" sz="1400" b="0" i="0">
                <a:effectLst/>
              </a:rPr>
              <a:t>diagramas</a:t>
            </a:r>
            <a:r>
              <a:rPr lang="en-US" sz="1400" b="0" i="0" dirty="0">
                <a:effectLst/>
              </a:rPr>
              <a:t> de </a:t>
            </a:r>
            <a:r>
              <a:rPr lang="en-US" sz="1400" b="0" i="0">
                <a:effectLst/>
              </a:rPr>
              <a:t>flujo</a:t>
            </a:r>
            <a:r>
              <a:rPr lang="en-US" sz="1400" b="0" i="0" dirty="0">
                <a:effectLst/>
              </a:rPr>
              <a:t> hasta redes </a:t>
            </a:r>
            <a:r>
              <a:rPr lang="en-US" sz="1400" b="0" i="0">
                <a:effectLst/>
              </a:rPr>
              <a:t>semánticas</a:t>
            </a:r>
            <a:r>
              <a:rPr lang="en-US" sz="1400" b="0" i="0" dirty="0">
                <a:effectLst/>
              </a:rPr>
              <a:t>, </a:t>
            </a:r>
            <a:r>
              <a:rPr lang="en-US" sz="1400" b="0" i="0">
                <a:effectLst/>
              </a:rPr>
              <a:t>los</a:t>
            </a:r>
            <a:r>
              <a:rPr lang="en-US" sz="1400" b="0" i="0" dirty="0">
                <a:effectLst/>
              </a:rPr>
              <a:t> </a:t>
            </a:r>
            <a:r>
              <a:rPr lang="en-US" sz="1400" b="0" i="0">
                <a:effectLst/>
              </a:rPr>
              <a:t>códigos</a:t>
            </a:r>
            <a:r>
              <a:rPr lang="en-US" sz="1400" b="0" i="0" dirty="0">
                <a:effectLst/>
              </a:rPr>
              <a:t> </a:t>
            </a:r>
            <a:r>
              <a:rPr lang="en-US" sz="1400" b="0" i="0">
                <a:effectLst/>
              </a:rPr>
              <a:t>ofrecen</a:t>
            </a:r>
            <a:r>
              <a:rPr lang="en-US" sz="1400" b="0" i="0" dirty="0">
                <a:effectLst/>
              </a:rPr>
              <a:t> a </a:t>
            </a:r>
            <a:r>
              <a:rPr lang="en-US" sz="1400" b="0" i="0">
                <a:effectLst/>
              </a:rPr>
              <a:t>los</a:t>
            </a:r>
            <a:r>
              <a:rPr lang="en-US" sz="1400" b="0" i="0" dirty="0">
                <a:effectLst/>
              </a:rPr>
              <a:t> </a:t>
            </a:r>
            <a:r>
              <a:rPr lang="en-US" sz="1400" b="0" i="0">
                <a:effectLst/>
              </a:rPr>
              <a:t>investigadores</a:t>
            </a:r>
            <a:r>
              <a:rPr lang="en-US" sz="1400" b="0" i="0" dirty="0">
                <a:effectLst/>
              </a:rPr>
              <a:t> </a:t>
            </a:r>
            <a:r>
              <a:rPr lang="en-US" sz="1400" b="0" i="0">
                <a:effectLst/>
              </a:rPr>
              <a:t>posibilidades</a:t>
            </a:r>
            <a:r>
              <a:rPr lang="en-US" sz="1400" b="0" i="0" dirty="0">
                <a:effectLst/>
              </a:rPr>
              <a:t> </a:t>
            </a:r>
            <a:r>
              <a:rPr lang="en-US" sz="1400" b="0" i="0">
                <a:effectLst/>
              </a:rPr>
              <a:t>casi</a:t>
            </a:r>
            <a:r>
              <a:rPr lang="en-US" sz="1400" b="0" i="0" dirty="0">
                <a:effectLst/>
              </a:rPr>
              <a:t> </a:t>
            </a:r>
            <a:r>
              <a:rPr lang="en-US" sz="1400" b="0" i="0">
                <a:effectLst/>
              </a:rPr>
              <a:t>ilimitadas</a:t>
            </a:r>
            <a:r>
              <a:rPr lang="en-US" sz="1400" b="0" i="0" dirty="0">
                <a:effectLst/>
              </a:rPr>
              <a:t> a la hora de </a:t>
            </a:r>
            <a:r>
              <a:rPr lang="en-US" sz="1400" b="0" i="0">
                <a:effectLst/>
              </a:rPr>
              <a:t>elegir</a:t>
            </a:r>
            <a:r>
              <a:rPr lang="en-US" sz="1400" b="0" i="0" dirty="0">
                <a:effectLst/>
              </a:rPr>
              <a:t> </a:t>
            </a:r>
            <a:r>
              <a:rPr lang="en-US" sz="1400" b="0" i="0">
                <a:effectLst/>
              </a:rPr>
              <a:t>cómo</a:t>
            </a:r>
            <a:r>
              <a:rPr lang="en-US" sz="1400" b="0" i="0" dirty="0">
                <a:effectLst/>
              </a:rPr>
              <a:t> </a:t>
            </a:r>
            <a:r>
              <a:rPr lang="en-US" sz="1400" b="0" i="0">
                <a:effectLst/>
              </a:rPr>
              <a:t>presentar</a:t>
            </a:r>
            <a:r>
              <a:rPr lang="en-US" sz="1400" b="0" i="0" dirty="0">
                <a:effectLst/>
              </a:rPr>
              <a:t> sus </a:t>
            </a:r>
            <a:r>
              <a:rPr lang="en-US" sz="1400" b="0" i="0">
                <a:effectLst/>
              </a:rPr>
              <a:t>ricos</a:t>
            </a:r>
            <a:r>
              <a:rPr lang="en-US" sz="1400" b="0" i="0" dirty="0">
                <a:effectLst/>
              </a:rPr>
              <a:t> </a:t>
            </a:r>
            <a:r>
              <a:rPr lang="en-US" sz="1400" b="0" i="0">
                <a:effectLst/>
              </a:rPr>
              <a:t>datos</a:t>
            </a:r>
            <a:r>
              <a:rPr lang="en-US" sz="1400" b="0" i="0" dirty="0">
                <a:effectLst/>
              </a:rPr>
              <a:t> </a:t>
            </a:r>
            <a:r>
              <a:rPr lang="en-US" sz="1400" b="0" i="0">
                <a:effectLst/>
              </a:rPr>
              <a:t>cualitativos</a:t>
            </a:r>
            <a:r>
              <a:rPr lang="en-US" sz="1400" b="0" i="0" dirty="0">
                <a:effectLst/>
              </a:rPr>
              <a:t> a </a:t>
            </a:r>
            <a:r>
              <a:rPr lang="en-US" sz="1400" b="0" i="0">
                <a:effectLst/>
              </a:rPr>
              <a:t>diferentes</a:t>
            </a:r>
            <a:r>
              <a:rPr lang="en-US" sz="1400" b="0" i="0" dirty="0">
                <a:effectLst/>
              </a:rPr>
              <a:t> audiencias.</a:t>
            </a:r>
          </a:p>
          <a:p>
            <a:pPr>
              <a:lnSpc>
                <a:spcPct val="95000"/>
              </a:lnSpc>
            </a:pPr>
            <a:endParaRPr lang="en-US" sz="1400" b="0" i="0" dirty="0">
              <a:effectLst/>
            </a:endParaRPr>
          </a:p>
          <a:p>
            <a:pPr marL="0" indent="0">
              <a:lnSpc>
                <a:spcPct val="95000"/>
              </a:lnSpc>
              <a:buNone/>
            </a:pPr>
            <a:endParaRPr lang="en-US" sz="1400" b="0" i="0" dirty="0">
              <a:effectLst/>
            </a:endParaRPr>
          </a:p>
        </p:txBody>
      </p:sp>
    </p:spTree>
    <p:extLst>
      <p:ext uri="{BB962C8B-B14F-4D97-AF65-F5344CB8AC3E}">
        <p14:creationId xmlns:p14="http://schemas.microsoft.com/office/powerpoint/2010/main" val="24054778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Shape 103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3" name="Rectangle 1032">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E180765-9611-A6A8-99A7-17A7F141F04A}"/>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a:solidFill>
                  <a:schemeClr val="tx1"/>
                </a:solidFill>
                <a:latin typeface="+mj-lt"/>
                <a:ea typeface="+mj-ea"/>
                <a:cs typeface="+mj-cs"/>
              </a:rPr>
              <a:t>Aplicación de códigos</a:t>
            </a:r>
          </a:p>
        </p:txBody>
      </p:sp>
      <p:sp>
        <p:nvSpPr>
          <p:cNvPr id="3" name="Marcador de contenido 2">
            <a:extLst>
              <a:ext uri="{FF2B5EF4-FFF2-40B4-BE49-F238E27FC236}">
                <a16:creationId xmlns:a16="http://schemas.microsoft.com/office/drawing/2014/main" id="{2FF1F5A7-2039-EF2A-AB51-D39BCA105532}"/>
              </a:ext>
            </a:extLst>
          </p:cNvPr>
          <p:cNvSpPr>
            <a:spLocks noGrp="1"/>
          </p:cNvSpPr>
          <p:nvPr>
            <p:ph sz="half" idx="1"/>
          </p:nvPr>
        </p:nvSpPr>
        <p:spPr>
          <a:xfrm>
            <a:off x="762001" y="2207969"/>
            <a:ext cx="3932830" cy="3884983"/>
          </a:xfrm>
        </p:spPr>
        <p:txBody>
          <a:bodyPr vert="horz" lIns="91440" tIns="45720" rIns="91440" bIns="45720" rtlCol="0">
            <a:normAutofit/>
          </a:bodyPr>
          <a:lstStyle/>
          <a:p>
            <a:pPr>
              <a:lnSpc>
                <a:spcPct val="95000"/>
              </a:lnSpc>
            </a:pPr>
            <a:r>
              <a:rPr lang="en-US" sz="1400" dirty="0"/>
              <a:t>Para </a:t>
            </a:r>
            <a:r>
              <a:rPr lang="en-US" sz="1400" dirty="0" err="1"/>
              <a:t>codificar</a:t>
            </a:r>
            <a:r>
              <a:rPr lang="en-US" sz="1400" dirty="0"/>
              <a:t>, </a:t>
            </a:r>
            <a:r>
              <a:rPr lang="en-US" sz="1400" dirty="0" err="1"/>
              <a:t>el</a:t>
            </a:r>
            <a:r>
              <a:rPr lang="en-US" sz="1400" dirty="0"/>
              <a:t> </a:t>
            </a:r>
            <a:r>
              <a:rPr lang="en-US" sz="1400" dirty="0" err="1"/>
              <a:t>investigador</a:t>
            </a:r>
            <a:r>
              <a:rPr lang="en-US" sz="1400" dirty="0"/>
              <a:t> </a:t>
            </a:r>
            <a:r>
              <a:rPr lang="en-US" sz="1400" dirty="0" err="1"/>
              <a:t>examina</a:t>
            </a:r>
            <a:r>
              <a:rPr lang="en-US" sz="1400" dirty="0"/>
              <a:t> </a:t>
            </a:r>
            <a:r>
              <a:rPr lang="en-US" sz="1400" dirty="0" err="1"/>
              <a:t>los</a:t>
            </a:r>
            <a:r>
              <a:rPr lang="en-US" sz="1400" dirty="0"/>
              <a:t> </a:t>
            </a:r>
            <a:r>
              <a:rPr lang="en-US" sz="1400" dirty="0" err="1"/>
              <a:t>datos</a:t>
            </a:r>
            <a:r>
              <a:rPr lang="en-US" sz="1400" dirty="0"/>
              <a:t> </a:t>
            </a:r>
            <a:r>
              <a:rPr lang="en-US" sz="1400" dirty="0" err="1"/>
              <a:t>línea</a:t>
            </a:r>
            <a:r>
              <a:rPr lang="en-US" sz="1400" dirty="0"/>
              <a:t> </a:t>
            </a:r>
            <a:r>
              <a:rPr lang="en-US" sz="1400" dirty="0" err="1"/>
              <a:t>por</a:t>
            </a:r>
            <a:r>
              <a:rPr lang="en-US" sz="1400" dirty="0"/>
              <a:t> </a:t>
            </a:r>
            <a:r>
              <a:rPr lang="en-US" sz="1400" dirty="0" err="1"/>
              <a:t>línea</a:t>
            </a:r>
            <a:r>
              <a:rPr lang="en-US" sz="1400" dirty="0"/>
              <a:t> y </a:t>
            </a:r>
            <a:r>
              <a:rPr lang="en-US" sz="1400" dirty="0" err="1"/>
              <a:t>elabora</a:t>
            </a:r>
            <a:r>
              <a:rPr lang="en-US" sz="1400" dirty="0"/>
              <a:t> un </a:t>
            </a:r>
            <a:r>
              <a:rPr lang="en-US" sz="1400" dirty="0" err="1"/>
              <a:t>libro</a:t>
            </a:r>
            <a:r>
              <a:rPr lang="en-US" sz="1400" dirty="0"/>
              <a:t> de </a:t>
            </a:r>
            <a:r>
              <a:rPr lang="en-US" sz="1400" dirty="0" err="1"/>
              <a:t>códigos</a:t>
            </a:r>
            <a:r>
              <a:rPr lang="en-US" sz="1400" dirty="0"/>
              <a:t> </a:t>
            </a:r>
            <a:r>
              <a:rPr lang="en-US" sz="1400" dirty="0" err="1"/>
              <a:t>identificando</a:t>
            </a:r>
            <a:r>
              <a:rPr lang="en-US" sz="1400" dirty="0"/>
              <a:t> </a:t>
            </a:r>
            <a:r>
              <a:rPr lang="en-US" sz="1400" dirty="0" err="1"/>
              <a:t>los</a:t>
            </a:r>
            <a:r>
              <a:rPr lang="en-US" sz="1400" dirty="0"/>
              <a:t> </a:t>
            </a:r>
            <a:r>
              <a:rPr lang="en-US" sz="1400" dirty="0" err="1"/>
              <a:t>segmentos</a:t>
            </a:r>
            <a:r>
              <a:rPr lang="en-US" sz="1400" dirty="0"/>
              <a:t> de </a:t>
            </a:r>
            <a:r>
              <a:rPr lang="en-US" sz="1400" dirty="0" err="1"/>
              <a:t>datos</a:t>
            </a:r>
            <a:r>
              <a:rPr lang="en-US" sz="1400" dirty="0"/>
              <a:t> que </a:t>
            </a:r>
            <a:r>
              <a:rPr lang="en-US" sz="1400" dirty="0" err="1"/>
              <a:t>pueden</a:t>
            </a:r>
            <a:r>
              <a:rPr lang="en-US" sz="1400" dirty="0"/>
              <a:t> </a:t>
            </a:r>
            <a:r>
              <a:rPr lang="en-US" sz="1400" dirty="0" err="1"/>
              <a:t>representarse</a:t>
            </a:r>
            <a:r>
              <a:rPr lang="en-US" sz="1400" dirty="0"/>
              <a:t> con palabras o </a:t>
            </a:r>
            <a:r>
              <a:rPr lang="en-US" sz="1400" dirty="0" err="1"/>
              <a:t>frases</a:t>
            </a:r>
            <a:r>
              <a:rPr lang="en-US" sz="1400" dirty="0"/>
              <a:t> </a:t>
            </a:r>
            <a:r>
              <a:rPr lang="en-US" sz="1400" dirty="0" err="1"/>
              <a:t>cortas</a:t>
            </a:r>
            <a:r>
              <a:rPr lang="en-US" sz="1400" dirty="0"/>
              <a:t>.</a:t>
            </a:r>
          </a:p>
          <a:p>
            <a:pPr>
              <a:lnSpc>
                <a:spcPct val="95000"/>
              </a:lnSpc>
            </a:pPr>
            <a:r>
              <a:rPr lang="en-US" sz="1400" dirty="0" err="1"/>
              <a:t>En</a:t>
            </a:r>
            <a:r>
              <a:rPr lang="en-US" sz="1400" dirty="0"/>
              <a:t> </a:t>
            </a:r>
            <a:r>
              <a:rPr lang="en-US" sz="1400" dirty="0" err="1"/>
              <a:t>el</a:t>
            </a:r>
            <a:r>
              <a:rPr lang="en-US" sz="1400" dirty="0"/>
              <a:t> </a:t>
            </a:r>
            <a:r>
              <a:rPr lang="en-US" sz="1400" dirty="0" err="1"/>
              <a:t>ejemplo</a:t>
            </a:r>
            <a:r>
              <a:rPr lang="en-US" sz="1400" dirty="0"/>
              <a:t> de la </a:t>
            </a:r>
            <a:r>
              <a:rPr lang="en-US" sz="1400" dirty="0" err="1"/>
              <a:t>derecha</a:t>
            </a:r>
            <a:r>
              <a:rPr lang="en-US" sz="1400" dirty="0"/>
              <a:t>, un conjunto de </a:t>
            </a:r>
            <a:r>
              <a:rPr lang="en-US" sz="1400" dirty="0" err="1"/>
              <a:t>tres</a:t>
            </a:r>
            <a:r>
              <a:rPr lang="en-US" sz="1400" dirty="0"/>
              <a:t> </a:t>
            </a:r>
            <a:r>
              <a:rPr lang="en-US" sz="1400" dirty="0" err="1"/>
              <a:t>párrafos</a:t>
            </a:r>
            <a:r>
              <a:rPr lang="en-US" sz="1400" dirty="0"/>
              <a:t> </a:t>
            </a:r>
            <a:r>
              <a:rPr lang="en-US" sz="1400" dirty="0" err="1"/>
              <a:t>está</a:t>
            </a:r>
            <a:r>
              <a:rPr lang="en-US" sz="1400" dirty="0"/>
              <a:t> </a:t>
            </a:r>
            <a:r>
              <a:rPr lang="en-US" sz="1400" dirty="0" err="1"/>
              <a:t>representado</a:t>
            </a:r>
            <a:r>
              <a:rPr lang="en-US" sz="1400" dirty="0"/>
              <a:t> </a:t>
            </a:r>
            <a:r>
              <a:rPr lang="en-US" sz="1400" dirty="0" err="1"/>
              <a:t>por</a:t>
            </a:r>
            <a:r>
              <a:rPr lang="en-US" sz="1400" dirty="0"/>
              <a:t> un </a:t>
            </a:r>
            <a:r>
              <a:rPr lang="en-US" sz="1400" dirty="0" err="1"/>
              <a:t>código</a:t>
            </a:r>
            <a:r>
              <a:rPr lang="en-US" sz="1400" dirty="0"/>
              <a:t> que </a:t>
            </a:r>
            <a:r>
              <a:rPr lang="en-US" sz="1400" dirty="0" err="1"/>
              <a:t>aparece</a:t>
            </a:r>
            <a:r>
              <a:rPr lang="en-US" sz="1400" dirty="0"/>
              <a:t> </a:t>
            </a:r>
            <a:r>
              <a:rPr lang="en-US" sz="1400" dirty="0" err="1"/>
              <a:t>en</a:t>
            </a:r>
            <a:r>
              <a:rPr lang="en-US" sz="1400" dirty="0"/>
              <a:t> </a:t>
            </a:r>
            <a:r>
              <a:rPr lang="en-US" sz="1400" dirty="0" err="1"/>
              <a:t>verde</a:t>
            </a:r>
            <a:r>
              <a:rPr lang="en-US" sz="1400" dirty="0"/>
              <a:t> </a:t>
            </a:r>
            <a:r>
              <a:rPr lang="en-US" sz="1400" dirty="0" err="1"/>
              <a:t>en</a:t>
            </a:r>
            <a:r>
              <a:rPr lang="en-US" sz="1400" dirty="0"/>
              <a:t> </a:t>
            </a:r>
            <a:r>
              <a:rPr lang="en-US" sz="1400" dirty="0" err="1"/>
              <a:t>el</a:t>
            </a:r>
            <a:r>
              <a:rPr lang="en-US" sz="1400" dirty="0"/>
              <a:t> </a:t>
            </a:r>
            <a:r>
              <a:rPr lang="en-US" sz="1400" dirty="0" err="1"/>
              <a:t>margen</a:t>
            </a:r>
            <a:r>
              <a:rPr lang="en-US" sz="1400" dirty="0"/>
              <a:t> derecho. Sin </a:t>
            </a:r>
            <a:r>
              <a:rPr lang="en-US" sz="1400" dirty="0" err="1"/>
              <a:t>códigos</a:t>
            </a:r>
            <a:r>
              <a:rPr lang="en-US" sz="1400" dirty="0"/>
              <a:t>, </a:t>
            </a:r>
            <a:r>
              <a:rPr lang="en-US" sz="1400" dirty="0" err="1"/>
              <a:t>el</a:t>
            </a:r>
            <a:r>
              <a:rPr lang="en-US" sz="1400" dirty="0"/>
              <a:t> </a:t>
            </a:r>
            <a:r>
              <a:rPr lang="en-US" sz="1400" dirty="0" err="1"/>
              <a:t>investigador</a:t>
            </a:r>
            <a:r>
              <a:rPr lang="en-US" sz="1400" dirty="0"/>
              <a:t> </a:t>
            </a:r>
            <a:r>
              <a:rPr lang="en-US" sz="1400" dirty="0" err="1"/>
              <a:t>podría</a:t>
            </a:r>
            <a:r>
              <a:rPr lang="en-US" sz="1400" dirty="0"/>
              <a:t> </a:t>
            </a:r>
            <a:r>
              <a:rPr lang="en-US" sz="1400" dirty="0" err="1"/>
              <a:t>tener</a:t>
            </a:r>
            <a:r>
              <a:rPr lang="en-US" sz="1400" dirty="0"/>
              <a:t> que </a:t>
            </a:r>
            <a:r>
              <a:rPr lang="en-US" sz="1400" dirty="0" err="1"/>
              <a:t>releer</a:t>
            </a:r>
            <a:r>
              <a:rPr lang="en-US" sz="1400" dirty="0"/>
              <a:t> </a:t>
            </a:r>
            <a:r>
              <a:rPr lang="en-US" sz="1400" dirty="0" err="1"/>
              <a:t>todo</a:t>
            </a:r>
            <a:r>
              <a:rPr lang="en-US" sz="1400" dirty="0"/>
              <a:t> </a:t>
            </a:r>
            <a:r>
              <a:rPr lang="en-US" sz="1400" dirty="0" err="1"/>
              <a:t>el</a:t>
            </a:r>
            <a:r>
              <a:rPr lang="en-US" sz="1400" dirty="0"/>
              <a:t> </a:t>
            </a:r>
            <a:r>
              <a:rPr lang="en-US" sz="1400" dirty="0" err="1"/>
              <a:t>texto</a:t>
            </a:r>
            <a:r>
              <a:rPr lang="en-US" sz="1400" dirty="0"/>
              <a:t> para </a:t>
            </a:r>
            <a:r>
              <a:rPr lang="en-US" sz="1400" dirty="0" err="1"/>
              <a:t>recordar</a:t>
            </a:r>
            <a:r>
              <a:rPr lang="en-US" sz="1400" dirty="0"/>
              <a:t> de </a:t>
            </a:r>
            <a:r>
              <a:rPr lang="en-US" sz="1400" dirty="0" err="1"/>
              <a:t>qué</a:t>
            </a:r>
            <a:r>
              <a:rPr lang="en-US" sz="1400" dirty="0"/>
              <a:t> </a:t>
            </a:r>
            <a:r>
              <a:rPr lang="en-US" sz="1400" dirty="0" err="1"/>
              <a:t>tratan</a:t>
            </a:r>
            <a:r>
              <a:rPr lang="en-US" sz="1400" dirty="0"/>
              <a:t> </a:t>
            </a:r>
            <a:r>
              <a:rPr lang="en-US" sz="1400" dirty="0" err="1"/>
              <a:t>los</a:t>
            </a:r>
            <a:r>
              <a:rPr lang="en-US" sz="1400" dirty="0"/>
              <a:t> </a:t>
            </a:r>
            <a:r>
              <a:rPr lang="en-US" sz="1400" dirty="0" err="1"/>
              <a:t>datos</a:t>
            </a:r>
            <a:r>
              <a:rPr lang="en-US" sz="1400" dirty="0"/>
              <a:t>. </a:t>
            </a:r>
          </a:p>
          <a:p>
            <a:pPr>
              <a:lnSpc>
                <a:spcPct val="95000"/>
              </a:lnSpc>
            </a:pPr>
            <a:r>
              <a:rPr lang="en-US" sz="1400" dirty="0"/>
              <a:t>De </a:t>
            </a:r>
            <a:r>
              <a:rPr lang="en-US" sz="1400" dirty="0" err="1"/>
              <a:t>hecho</a:t>
            </a:r>
            <a:r>
              <a:rPr lang="en-US" sz="1400" dirty="0"/>
              <a:t>, </a:t>
            </a:r>
            <a:r>
              <a:rPr lang="en-US" sz="1400" dirty="0" err="1"/>
              <a:t>cualquier</a:t>
            </a:r>
            <a:r>
              <a:rPr lang="en-US" sz="1400" dirty="0"/>
              <a:t> </a:t>
            </a:r>
            <a:r>
              <a:rPr lang="en-US" sz="1400" dirty="0" err="1"/>
              <a:t>investigador</a:t>
            </a:r>
            <a:r>
              <a:rPr lang="en-US" sz="1400" dirty="0"/>
              <a:t> que examine </a:t>
            </a:r>
            <a:r>
              <a:rPr lang="en-US" sz="1400" dirty="0" err="1"/>
              <a:t>el</a:t>
            </a:r>
            <a:r>
              <a:rPr lang="en-US" sz="1400" dirty="0"/>
              <a:t> </a:t>
            </a:r>
            <a:r>
              <a:rPr lang="en-US" sz="1400" dirty="0" err="1"/>
              <a:t>libro</a:t>
            </a:r>
            <a:r>
              <a:rPr lang="en-US" sz="1400" dirty="0"/>
              <a:t> de </a:t>
            </a:r>
            <a:r>
              <a:rPr lang="en-US" sz="1400" dirty="0" err="1"/>
              <a:t>códigos</a:t>
            </a:r>
            <a:r>
              <a:rPr lang="en-US" sz="1400" dirty="0"/>
              <a:t> de un </a:t>
            </a:r>
            <a:r>
              <a:rPr lang="en-US" sz="1400" dirty="0" err="1"/>
              <a:t>proyecto</a:t>
            </a:r>
            <a:r>
              <a:rPr lang="en-US" sz="1400" dirty="0"/>
              <a:t> </a:t>
            </a:r>
            <a:r>
              <a:rPr lang="en-US" sz="1400" dirty="0" err="1"/>
              <a:t>puede</a:t>
            </a:r>
            <a:r>
              <a:rPr lang="en-US" sz="1400" dirty="0"/>
              <a:t> </a:t>
            </a:r>
            <a:r>
              <a:rPr lang="en-US" sz="1400" dirty="0" err="1"/>
              <a:t>hacerse</a:t>
            </a:r>
            <a:r>
              <a:rPr lang="en-US" sz="1400" dirty="0"/>
              <a:t> </a:t>
            </a:r>
            <a:r>
              <a:rPr lang="en-US" sz="1400" dirty="0" err="1"/>
              <a:t>una</a:t>
            </a:r>
            <a:r>
              <a:rPr lang="en-US" sz="1400" dirty="0"/>
              <a:t> idea de </a:t>
            </a:r>
            <a:r>
              <a:rPr lang="en-US" sz="1400" dirty="0" err="1"/>
              <a:t>los</a:t>
            </a:r>
            <a:r>
              <a:rPr lang="en-US" sz="1400" dirty="0"/>
              <a:t> </a:t>
            </a:r>
            <a:r>
              <a:rPr lang="en-US" sz="1400" dirty="0" err="1"/>
              <a:t>datos</a:t>
            </a:r>
            <a:r>
              <a:rPr lang="en-US" sz="1400" dirty="0"/>
              <a:t> y </a:t>
            </a:r>
            <a:r>
              <a:rPr lang="en-US" sz="1400" dirty="0" err="1"/>
              <a:t>el</a:t>
            </a:r>
            <a:r>
              <a:rPr lang="en-US" sz="1400" dirty="0"/>
              <a:t> </a:t>
            </a:r>
            <a:r>
              <a:rPr lang="en-US" sz="1400" dirty="0" err="1"/>
              <a:t>análisis</a:t>
            </a:r>
            <a:r>
              <a:rPr lang="en-US" sz="1400" dirty="0"/>
              <a:t>.</a:t>
            </a:r>
          </a:p>
        </p:txBody>
      </p:sp>
      <p:pic>
        <p:nvPicPr>
          <p:cNvPr id="1026" name="Picture 2">
            <a:extLst>
              <a:ext uri="{FF2B5EF4-FFF2-40B4-BE49-F238E27FC236}">
                <a16:creationId xmlns:a16="http://schemas.microsoft.com/office/drawing/2014/main" id="{A9202DE4-339F-477C-B234-1DF3262B1DB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5401464" y="1837051"/>
            <a:ext cx="6035826" cy="3183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5372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8">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03798CD-3708-27E4-9254-39CC6AF48F7A}"/>
              </a:ext>
            </a:extLst>
          </p:cNvPr>
          <p:cNvSpPr>
            <a:spLocks noGrp="1"/>
          </p:cNvSpPr>
          <p:nvPr>
            <p:ph type="title"/>
          </p:nvPr>
        </p:nvSpPr>
        <p:spPr>
          <a:xfrm>
            <a:off x="762001" y="755650"/>
            <a:ext cx="3932830" cy="1345115"/>
          </a:xfrm>
        </p:spPr>
        <p:txBody>
          <a:bodyPr vert="horz" lIns="91440" tIns="45720" rIns="91440" bIns="45720" rtlCol="0" anchor="t">
            <a:normAutofit/>
          </a:bodyPr>
          <a:lstStyle/>
          <a:p>
            <a:r>
              <a:rPr lang="en-US" kern="1200" spc="-50" baseline="0" dirty="0" err="1">
                <a:solidFill>
                  <a:schemeClr val="tx1"/>
                </a:solidFill>
                <a:latin typeface="+mj-lt"/>
                <a:ea typeface="+mj-ea"/>
                <a:cs typeface="+mj-cs"/>
              </a:rPr>
              <a:t>Análisis</a:t>
            </a:r>
            <a:r>
              <a:rPr lang="en-US" kern="1200" spc="-50" baseline="0" dirty="0">
                <a:solidFill>
                  <a:schemeClr val="tx1"/>
                </a:solidFill>
                <a:latin typeface="+mj-lt"/>
                <a:ea typeface="+mj-ea"/>
                <a:cs typeface="+mj-cs"/>
              </a:rPr>
              <a:t> de </a:t>
            </a:r>
            <a:r>
              <a:rPr lang="en-US" kern="1200" spc="-50" baseline="0" dirty="0" err="1">
                <a:solidFill>
                  <a:schemeClr val="tx1"/>
                </a:solidFill>
                <a:latin typeface="+mj-lt"/>
                <a:ea typeface="+mj-ea"/>
                <a:cs typeface="+mj-cs"/>
              </a:rPr>
              <a:t>código</a:t>
            </a:r>
            <a:endParaRPr lang="en-US" kern="1200" spc="-50" baseline="0" dirty="0">
              <a:solidFill>
                <a:schemeClr val="tx1"/>
              </a:solidFill>
              <a:latin typeface="+mj-lt"/>
              <a:ea typeface="+mj-ea"/>
              <a:cs typeface="+mj-cs"/>
            </a:endParaRPr>
          </a:p>
        </p:txBody>
      </p:sp>
      <p:sp>
        <p:nvSpPr>
          <p:cNvPr id="3" name="Marcador de contenido 2">
            <a:extLst>
              <a:ext uri="{FF2B5EF4-FFF2-40B4-BE49-F238E27FC236}">
                <a16:creationId xmlns:a16="http://schemas.microsoft.com/office/drawing/2014/main" id="{712DE94F-BA09-9D2E-625A-A6EBE95B7477}"/>
              </a:ext>
            </a:extLst>
          </p:cNvPr>
          <p:cNvSpPr>
            <a:spLocks noGrp="1"/>
          </p:cNvSpPr>
          <p:nvPr>
            <p:ph sz="half" idx="1"/>
          </p:nvPr>
        </p:nvSpPr>
        <p:spPr>
          <a:xfrm>
            <a:off x="762001" y="2207969"/>
            <a:ext cx="3932830" cy="3884983"/>
          </a:xfrm>
        </p:spPr>
        <p:txBody>
          <a:bodyPr vert="horz" lIns="91440" tIns="45720" rIns="91440" bIns="45720" rtlCol="0">
            <a:normAutofit/>
          </a:bodyPr>
          <a:lstStyle/>
          <a:p>
            <a:pPr>
              <a:lnSpc>
                <a:spcPct val="95000"/>
              </a:lnSpc>
            </a:pPr>
            <a:r>
              <a:rPr lang="en-US" sz="1600" dirty="0" err="1"/>
              <a:t>Supongamos</a:t>
            </a:r>
            <a:r>
              <a:rPr lang="en-US" sz="1600" dirty="0"/>
              <a:t> que </a:t>
            </a:r>
            <a:r>
              <a:rPr lang="en-US" sz="1600" dirty="0" err="1"/>
              <a:t>analizamos</a:t>
            </a:r>
            <a:r>
              <a:rPr lang="en-US" sz="1600" dirty="0"/>
              <a:t> </a:t>
            </a:r>
            <a:r>
              <a:rPr lang="en-US" sz="1600" dirty="0" err="1"/>
              <a:t>el</a:t>
            </a:r>
            <a:r>
              <a:rPr lang="en-US" sz="1600" dirty="0"/>
              <a:t> </a:t>
            </a:r>
            <a:r>
              <a:rPr lang="en-US" sz="1600" dirty="0" err="1"/>
              <a:t>contenido</a:t>
            </a:r>
            <a:r>
              <a:rPr lang="en-US" sz="1600" dirty="0"/>
              <a:t> de las </a:t>
            </a:r>
            <a:r>
              <a:rPr lang="en-US" sz="1600" dirty="0" err="1"/>
              <a:t>actas</a:t>
            </a:r>
            <a:r>
              <a:rPr lang="en-US" sz="1600" dirty="0"/>
              <a:t> de </a:t>
            </a:r>
            <a:r>
              <a:rPr lang="en-US" sz="1600" dirty="0" err="1"/>
              <a:t>los</a:t>
            </a:r>
            <a:r>
              <a:rPr lang="en-US" sz="1600" dirty="0"/>
              <a:t> </a:t>
            </a:r>
            <a:r>
              <a:rPr lang="en-US" sz="1600" dirty="0" err="1"/>
              <a:t>encuentros</a:t>
            </a:r>
            <a:r>
              <a:rPr lang="en-US" sz="1600" dirty="0"/>
              <a:t> para </a:t>
            </a:r>
            <a:r>
              <a:rPr lang="en-US" sz="1600" dirty="0" err="1"/>
              <a:t>el</a:t>
            </a:r>
            <a:r>
              <a:rPr lang="en-US" sz="1600" dirty="0"/>
              <a:t> </a:t>
            </a:r>
            <a:r>
              <a:rPr lang="en-US" sz="1600" dirty="0" err="1"/>
              <a:t>diseño</a:t>
            </a:r>
            <a:r>
              <a:rPr lang="en-US" sz="1600" dirty="0"/>
              <a:t> </a:t>
            </a:r>
            <a:r>
              <a:rPr lang="en-US" sz="1600" dirty="0" err="1"/>
              <a:t>participativo</a:t>
            </a:r>
            <a:r>
              <a:rPr lang="en-US" sz="1600" dirty="0"/>
              <a:t> del PNB.</a:t>
            </a:r>
          </a:p>
          <a:p>
            <a:pPr>
              <a:lnSpc>
                <a:spcPct val="95000"/>
              </a:lnSpc>
            </a:pPr>
            <a:r>
              <a:rPr lang="en-US" sz="1600" dirty="0"/>
              <a:t>Uno de </a:t>
            </a:r>
            <a:r>
              <a:rPr lang="en-US" sz="1600" dirty="0" err="1"/>
              <a:t>los</a:t>
            </a:r>
            <a:r>
              <a:rPr lang="en-US" sz="1600" dirty="0"/>
              <a:t> </a:t>
            </a:r>
            <a:r>
              <a:rPr lang="en-US" sz="1600" dirty="0" err="1"/>
              <a:t>temas</a:t>
            </a:r>
            <a:r>
              <a:rPr lang="en-US" sz="1600" dirty="0"/>
              <a:t> </a:t>
            </a:r>
            <a:r>
              <a:rPr lang="en-US" sz="1600" dirty="0" err="1"/>
              <a:t>importantes</a:t>
            </a:r>
            <a:r>
              <a:rPr lang="en-US" sz="1600" dirty="0"/>
              <a:t> es la </a:t>
            </a:r>
            <a:r>
              <a:rPr lang="en-US" sz="1600" dirty="0" err="1"/>
              <a:t>posición</a:t>
            </a:r>
            <a:r>
              <a:rPr lang="en-US" sz="1600" dirty="0"/>
              <a:t> de </a:t>
            </a:r>
            <a:r>
              <a:rPr lang="en-US" sz="1600" dirty="0" err="1"/>
              <a:t>los</a:t>
            </a:r>
            <a:r>
              <a:rPr lang="en-US" sz="1600" dirty="0"/>
              <a:t> </a:t>
            </a:r>
            <a:r>
              <a:rPr lang="en-US" sz="1600" dirty="0" err="1"/>
              <a:t>participantes</a:t>
            </a:r>
            <a:r>
              <a:rPr lang="en-US" sz="1600" dirty="0"/>
              <a:t> </a:t>
            </a:r>
            <a:r>
              <a:rPr lang="en-US" sz="1600" dirty="0" err="1"/>
              <a:t>frente</a:t>
            </a:r>
            <a:r>
              <a:rPr lang="en-US" sz="1600" dirty="0"/>
              <a:t> a la </a:t>
            </a:r>
            <a:r>
              <a:rPr lang="en-US" sz="1600" dirty="0" err="1"/>
              <a:t>posibilidad</a:t>
            </a:r>
            <a:r>
              <a:rPr lang="en-US" sz="1600" dirty="0"/>
              <a:t> de </a:t>
            </a:r>
            <a:r>
              <a:rPr lang="en-US" sz="1600" dirty="0" err="1"/>
              <a:t>entregar</a:t>
            </a:r>
            <a:r>
              <a:rPr lang="en-US" sz="1600" dirty="0"/>
              <a:t> </a:t>
            </a:r>
            <a:r>
              <a:rPr lang="en-US" sz="1600" dirty="0" err="1"/>
              <a:t>beneficios</a:t>
            </a:r>
            <a:r>
              <a:rPr lang="en-US" sz="1600" dirty="0"/>
              <a:t> </a:t>
            </a:r>
            <a:r>
              <a:rPr lang="en-US" sz="1600" dirty="0" err="1"/>
              <a:t>penales</a:t>
            </a:r>
            <a:r>
              <a:rPr lang="en-US" sz="1600" dirty="0"/>
              <a:t> o </a:t>
            </a:r>
            <a:r>
              <a:rPr lang="en-US" sz="1600" dirty="0" err="1"/>
              <a:t>carcelarios</a:t>
            </a:r>
            <a:r>
              <a:rPr lang="en-US" sz="1600" dirty="0"/>
              <a:t> a </a:t>
            </a:r>
            <a:r>
              <a:rPr lang="en-US" sz="1600" dirty="0" err="1"/>
              <a:t>los</a:t>
            </a:r>
            <a:r>
              <a:rPr lang="en-US" sz="1600" dirty="0"/>
              <a:t> </a:t>
            </a:r>
            <a:r>
              <a:rPr lang="en-US" sz="1600" dirty="0" err="1"/>
              <a:t>criminales</a:t>
            </a:r>
            <a:r>
              <a:rPr lang="en-US" sz="1600" dirty="0"/>
              <a:t> de </a:t>
            </a:r>
            <a:r>
              <a:rPr lang="en-US" sz="1600" dirty="0" err="1"/>
              <a:t>lesa</a:t>
            </a:r>
            <a:r>
              <a:rPr lang="en-US" sz="1600" dirty="0"/>
              <a:t> </a:t>
            </a:r>
            <a:r>
              <a:rPr lang="en-US" sz="1600" dirty="0" err="1"/>
              <a:t>humanidad</a:t>
            </a:r>
            <a:r>
              <a:rPr lang="en-US" sz="1600" dirty="0"/>
              <a:t> a </a:t>
            </a:r>
            <a:r>
              <a:rPr lang="en-US" sz="1600" dirty="0" err="1"/>
              <a:t>cambio</a:t>
            </a:r>
            <a:r>
              <a:rPr lang="en-US" sz="1600" dirty="0"/>
              <a:t> de </a:t>
            </a:r>
            <a:r>
              <a:rPr lang="en-US" sz="1600" dirty="0" err="1"/>
              <a:t>información</a:t>
            </a:r>
            <a:r>
              <a:rPr lang="en-US" sz="1600" dirty="0"/>
              <a:t> </a:t>
            </a:r>
            <a:r>
              <a:rPr lang="en-US" sz="1600" dirty="0" err="1"/>
              <a:t>fidedigna</a:t>
            </a:r>
            <a:r>
              <a:rPr lang="en-US" sz="1600" dirty="0"/>
              <a:t>.</a:t>
            </a:r>
          </a:p>
          <a:p>
            <a:pPr>
              <a:lnSpc>
                <a:spcPct val="95000"/>
              </a:lnSpc>
            </a:pPr>
            <a:r>
              <a:rPr lang="en-US" sz="1600" dirty="0" err="1"/>
              <a:t>En</a:t>
            </a:r>
            <a:r>
              <a:rPr lang="en-US" sz="1600" dirty="0"/>
              <a:t> </a:t>
            </a:r>
            <a:r>
              <a:rPr lang="en-US" sz="1600" dirty="0" err="1"/>
              <a:t>este</a:t>
            </a:r>
            <a:r>
              <a:rPr lang="en-US" sz="1600" dirty="0"/>
              <a:t> </a:t>
            </a:r>
            <a:r>
              <a:rPr lang="en-US" sz="1600" dirty="0" err="1"/>
              <a:t>caso</a:t>
            </a:r>
            <a:r>
              <a:rPr lang="en-US" sz="1600" dirty="0"/>
              <a:t> se </a:t>
            </a:r>
            <a:r>
              <a:rPr lang="en-US" sz="1600" dirty="0" err="1"/>
              <a:t>pueden</a:t>
            </a:r>
            <a:r>
              <a:rPr lang="en-US" sz="1600" dirty="0"/>
              <a:t> </a:t>
            </a:r>
            <a:r>
              <a:rPr lang="en-US" sz="1600" dirty="0" err="1"/>
              <a:t>codificar</a:t>
            </a:r>
            <a:r>
              <a:rPr lang="en-US" sz="1600" dirty="0"/>
              <a:t> las </a:t>
            </a:r>
            <a:r>
              <a:rPr lang="en-US" sz="1600" dirty="0" err="1"/>
              <a:t>respuestas</a:t>
            </a:r>
            <a:r>
              <a:rPr lang="en-US" sz="1600" dirty="0"/>
              <a:t> </a:t>
            </a:r>
            <a:r>
              <a:rPr lang="en-US" sz="1600" dirty="0" err="1"/>
              <a:t>como</a:t>
            </a:r>
            <a:r>
              <a:rPr lang="en-US" sz="1600" dirty="0"/>
              <a:t> ”a favor” o “</a:t>
            </a:r>
            <a:r>
              <a:rPr lang="en-US" sz="1600" dirty="0" err="1"/>
              <a:t>en</a:t>
            </a:r>
            <a:r>
              <a:rPr lang="en-US" sz="1600" dirty="0"/>
              <a:t> contra”. </a:t>
            </a:r>
            <a:r>
              <a:rPr lang="en-US" sz="1600" dirty="0" err="1"/>
              <a:t>También</a:t>
            </a:r>
            <a:r>
              <a:rPr lang="en-US" sz="1600" dirty="0"/>
              <a:t> se </a:t>
            </a:r>
            <a:r>
              <a:rPr lang="en-US" sz="1600" dirty="0" err="1"/>
              <a:t>pueden</a:t>
            </a:r>
            <a:r>
              <a:rPr lang="en-US" sz="1600" dirty="0"/>
              <a:t> </a:t>
            </a:r>
            <a:r>
              <a:rPr lang="en-US" sz="1600" dirty="0" err="1"/>
              <a:t>marcar</a:t>
            </a:r>
            <a:r>
              <a:rPr lang="en-US" sz="1600" dirty="0"/>
              <a:t> las </a:t>
            </a:r>
            <a:r>
              <a:rPr lang="en-US" sz="1600" dirty="0" err="1"/>
              <a:t>posiciones</a:t>
            </a:r>
            <a:r>
              <a:rPr lang="en-US" sz="1600" dirty="0"/>
              <a:t> ”</a:t>
            </a:r>
            <a:r>
              <a:rPr lang="en-US" sz="1600" dirty="0" err="1"/>
              <a:t>ambiguas</a:t>
            </a:r>
            <a:r>
              <a:rPr lang="en-US" sz="1600" dirty="0"/>
              <a:t>”.</a:t>
            </a:r>
          </a:p>
          <a:p>
            <a:pPr>
              <a:lnSpc>
                <a:spcPct val="95000"/>
              </a:lnSpc>
            </a:pPr>
            <a:endParaRPr lang="en-US" sz="1600" dirty="0"/>
          </a:p>
          <a:p>
            <a:pPr>
              <a:lnSpc>
                <a:spcPct val="95000"/>
              </a:lnSpc>
            </a:pPr>
            <a:endParaRPr lang="en-US" sz="1600" dirty="0"/>
          </a:p>
        </p:txBody>
      </p:sp>
      <p:graphicFrame>
        <p:nvGraphicFramePr>
          <p:cNvPr id="5" name="Marcador de contenido 4">
            <a:extLst>
              <a:ext uri="{FF2B5EF4-FFF2-40B4-BE49-F238E27FC236}">
                <a16:creationId xmlns:a16="http://schemas.microsoft.com/office/drawing/2014/main" id="{243C3257-C034-AEA2-5BC2-1CFE2DC5AD5F}"/>
              </a:ext>
            </a:extLst>
          </p:cNvPr>
          <p:cNvGraphicFramePr>
            <a:graphicFrameLocks noGrp="1"/>
          </p:cNvGraphicFramePr>
          <p:nvPr>
            <p:ph sz="half" idx="2"/>
            <p:extLst>
              <p:ext uri="{D42A27DB-BD31-4B8C-83A1-F6EECF244321}">
                <p14:modId xmlns:p14="http://schemas.microsoft.com/office/powerpoint/2010/main" val="1057475042"/>
              </p:ext>
            </p:extLst>
          </p:nvPr>
        </p:nvGraphicFramePr>
        <p:xfrm>
          <a:off x="5394170" y="1441599"/>
          <a:ext cx="6035829" cy="4663925"/>
        </p:xfrm>
        <a:graphic>
          <a:graphicData uri="http://schemas.openxmlformats.org/drawingml/2006/table">
            <a:tbl>
              <a:tblPr firstRow="1" firstCol="1" bandRow="1">
                <a:noFill/>
                <a:tableStyleId>{5C22544A-7EE6-4342-B048-85BDC9FD1C3A}</a:tableStyleId>
              </a:tblPr>
              <a:tblGrid>
                <a:gridCol w="1183593">
                  <a:extLst>
                    <a:ext uri="{9D8B030D-6E8A-4147-A177-3AD203B41FA5}">
                      <a16:colId xmlns:a16="http://schemas.microsoft.com/office/drawing/2014/main" val="46983989"/>
                    </a:ext>
                  </a:extLst>
                </a:gridCol>
                <a:gridCol w="1348056">
                  <a:extLst>
                    <a:ext uri="{9D8B030D-6E8A-4147-A177-3AD203B41FA5}">
                      <a16:colId xmlns:a16="http://schemas.microsoft.com/office/drawing/2014/main" val="3281159037"/>
                    </a:ext>
                  </a:extLst>
                </a:gridCol>
                <a:gridCol w="1319275">
                  <a:extLst>
                    <a:ext uri="{9D8B030D-6E8A-4147-A177-3AD203B41FA5}">
                      <a16:colId xmlns:a16="http://schemas.microsoft.com/office/drawing/2014/main" val="1081626374"/>
                    </a:ext>
                  </a:extLst>
                </a:gridCol>
                <a:gridCol w="1156182">
                  <a:extLst>
                    <a:ext uri="{9D8B030D-6E8A-4147-A177-3AD203B41FA5}">
                      <a16:colId xmlns:a16="http://schemas.microsoft.com/office/drawing/2014/main" val="3581005467"/>
                    </a:ext>
                  </a:extLst>
                </a:gridCol>
                <a:gridCol w="1028723">
                  <a:extLst>
                    <a:ext uri="{9D8B030D-6E8A-4147-A177-3AD203B41FA5}">
                      <a16:colId xmlns:a16="http://schemas.microsoft.com/office/drawing/2014/main" val="4114031952"/>
                    </a:ext>
                  </a:extLst>
                </a:gridCol>
              </a:tblGrid>
              <a:tr h="1158046">
                <a:tc>
                  <a:txBody>
                    <a:bodyPr/>
                    <a:lstStyle/>
                    <a:p>
                      <a:endParaRPr lang="es-CL" sz="1400" b="1">
                        <a:solidFill>
                          <a:srgbClr val="FFFFFF"/>
                        </a:solidFill>
                        <a:effectLst/>
                        <a:latin typeface="Calibri" panose="020F0502020204030204" pitchFamily="34" charset="0"/>
                        <a:cs typeface="Arial" panose="020B0604020202020204" pitchFamily="34" charset="0"/>
                      </a:endParaRPr>
                    </a:p>
                  </a:txBody>
                  <a:tcPr marL="197357" marR="118414" marT="118414" marB="118414">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lnSpc>
                          <a:spcPct val="107000"/>
                        </a:lnSpc>
                        <a:spcAft>
                          <a:spcPts val="800"/>
                        </a:spcAft>
                      </a:pPr>
                      <a:r>
                        <a:rPr lang="es-CL" sz="1400" b="1">
                          <a:solidFill>
                            <a:srgbClr val="FFFFFF"/>
                          </a:solidFill>
                          <a:effectLst/>
                        </a:rPr>
                        <a:t>Agrupados</a:t>
                      </a:r>
                      <a:br>
                        <a:rPr lang="es-CL" sz="1400" b="1">
                          <a:solidFill>
                            <a:srgbClr val="FFFFFF"/>
                          </a:solidFill>
                          <a:effectLst/>
                        </a:rPr>
                      </a:br>
                      <a:r>
                        <a:rPr lang="es-CL" sz="1400" b="1">
                          <a:solidFill>
                            <a:srgbClr val="FFFFFF"/>
                          </a:solidFill>
                          <a:effectLst/>
                        </a:rPr>
                        <a:t>Gr=1327;  GS=29</a:t>
                      </a:r>
                      <a:endParaRPr lang="es-CL" sz="1400" b="1">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lnSpc>
                          <a:spcPct val="107000"/>
                        </a:lnSpc>
                        <a:spcAft>
                          <a:spcPts val="800"/>
                        </a:spcAft>
                      </a:pPr>
                      <a:r>
                        <a:rPr lang="es-CL" sz="1400" b="1">
                          <a:solidFill>
                            <a:srgbClr val="FFFFFF"/>
                          </a:solidFill>
                          <a:effectLst/>
                        </a:rPr>
                        <a:t>No agrupados</a:t>
                      </a:r>
                      <a:br>
                        <a:rPr lang="es-CL" sz="1400" b="1">
                          <a:solidFill>
                            <a:srgbClr val="FFFFFF"/>
                          </a:solidFill>
                          <a:effectLst/>
                        </a:rPr>
                      </a:br>
                      <a:r>
                        <a:rPr lang="es-CL" sz="1400" b="1">
                          <a:solidFill>
                            <a:srgbClr val="FFFFFF"/>
                          </a:solidFill>
                          <a:effectLst/>
                        </a:rPr>
                        <a:t>Gr=645;  GS=12</a:t>
                      </a:r>
                      <a:endParaRPr lang="es-CL" sz="1400" b="1">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lnSpc>
                          <a:spcPct val="107000"/>
                        </a:lnSpc>
                        <a:spcAft>
                          <a:spcPts val="800"/>
                        </a:spcAft>
                      </a:pPr>
                      <a:r>
                        <a:rPr lang="es-CL" sz="1400" b="1">
                          <a:solidFill>
                            <a:srgbClr val="FFFFFF"/>
                          </a:solidFill>
                          <a:effectLst/>
                        </a:rPr>
                        <a:t>Sitios de memoria</a:t>
                      </a:r>
                      <a:br>
                        <a:rPr lang="es-CL" sz="1400" b="1">
                          <a:solidFill>
                            <a:srgbClr val="FFFFFF"/>
                          </a:solidFill>
                          <a:effectLst/>
                        </a:rPr>
                      </a:br>
                      <a:r>
                        <a:rPr lang="es-CL" sz="1400" b="1">
                          <a:solidFill>
                            <a:srgbClr val="FFFFFF"/>
                          </a:solidFill>
                          <a:effectLst/>
                        </a:rPr>
                        <a:t>Gr=397;  GS=9</a:t>
                      </a:r>
                      <a:endParaRPr lang="es-CL" sz="1400" b="1">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pPr algn="ctr">
                        <a:lnSpc>
                          <a:spcPct val="107000"/>
                        </a:lnSpc>
                        <a:spcAft>
                          <a:spcPts val="800"/>
                        </a:spcAft>
                      </a:pPr>
                      <a:r>
                        <a:rPr lang="es-CL" sz="1400" b="1">
                          <a:solidFill>
                            <a:srgbClr val="FFFFFF"/>
                          </a:solidFill>
                          <a:effectLst/>
                        </a:rPr>
                        <a:t>Totales</a:t>
                      </a:r>
                      <a:endParaRPr lang="es-CL" sz="1400" b="1">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443473168"/>
                  </a:ext>
                </a:extLst>
              </a:tr>
              <a:tr h="707524">
                <a:tc>
                  <a:txBody>
                    <a:bodyPr/>
                    <a:lstStyle/>
                    <a:p>
                      <a:pPr>
                        <a:lnSpc>
                          <a:spcPct val="107000"/>
                        </a:lnSpc>
                        <a:spcAft>
                          <a:spcPts val="800"/>
                        </a:spcAft>
                      </a:pPr>
                      <a:r>
                        <a:rPr lang="es-CL" sz="1400" b="1">
                          <a:solidFill>
                            <a:srgbClr val="FFFFFF"/>
                          </a:solidFill>
                          <a:effectLst/>
                        </a:rPr>
                        <a:t>● A favor</a:t>
                      </a:r>
                      <a:br>
                        <a:rPr lang="es-CL" sz="1400" b="1">
                          <a:solidFill>
                            <a:srgbClr val="FFFFFF"/>
                          </a:solidFill>
                          <a:effectLst/>
                        </a:rPr>
                      </a:br>
                      <a:r>
                        <a:rPr lang="es-CL" sz="1400" b="1">
                          <a:solidFill>
                            <a:srgbClr val="FFFFFF"/>
                          </a:solidFill>
                          <a:effectLst/>
                        </a:rPr>
                        <a:t>Gr=24</a:t>
                      </a:r>
                      <a:endParaRPr lang="es-CL" sz="1400" b="1">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ctr">
                        <a:lnSpc>
                          <a:spcPct val="107000"/>
                        </a:lnSpc>
                        <a:spcAft>
                          <a:spcPts val="800"/>
                        </a:spcAft>
                      </a:pPr>
                      <a:r>
                        <a:rPr lang="es-CL" sz="1400">
                          <a:solidFill>
                            <a:schemeClr val="tx1">
                              <a:lumMod val="85000"/>
                              <a:lumOff val="15000"/>
                            </a:schemeClr>
                          </a:solidFill>
                          <a:effectLst/>
                        </a:rPr>
                        <a:t>45,2%</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7000"/>
                        </a:lnSpc>
                        <a:spcAft>
                          <a:spcPts val="800"/>
                        </a:spcAft>
                      </a:pPr>
                      <a:r>
                        <a:rPr lang="es-CL" sz="1400">
                          <a:solidFill>
                            <a:schemeClr val="tx1">
                              <a:lumMod val="85000"/>
                              <a:lumOff val="15000"/>
                            </a:schemeClr>
                          </a:solidFill>
                          <a:effectLst/>
                        </a:rPr>
                        <a:t>44,4%</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7000"/>
                        </a:lnSpc>
                        <a:spcAft>
                          <a:spcPts val="800"/>
                        </a:spcAft>
                      </a:pPr>
                      <a:r>
                        <a:rPr lang="es-CL" sz="1400">
                          <a:solidFill>
                            <a:schemeClr val="tx1">
                              <a:lumMod val="85000"/>
                              <a:lumOff val="15000"/>
                            </a:schemeClr>
                          </a:solidFill>
                          <a:effectLst/>
                        </a:rPr>
                        <a:t>30,0%</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7000"/>
                        </a:lnSpc>
                        <a:spcAft>
                          <a:spcPts val="800"/>
                        </a:spcAft>
                      </a:pPr>
                      <a:r>
                        <a:rPr lang="es-CL" sz="1400">
                          <a:solidFill>
                            <a:schemeClr val="tx1">
                              <a:lumMod val="85000"/>
                              <a:lumOff val="15000"/>
                            </a:schemeClr>
                          </a:solidFill>
                          <a:effectLst/>
                        </a:rPr>
                        <a:t>40,0%</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529559305"/>
                  </a:ext>
                </a:extLst>
              </a:tr>
              <a:tr h="932785">
                <a:tc>
                  <a:txBody>
                    <a:bodyPr/>
                    <a:lstStyle/>
                    <a:p>
                      <a:pPr>
                        <a:lnSpc>
                          <a:spcPct val="107000"/>
                        </a:lnSpc>
                        <a:spcAft>
                          <a:spcPts val="800"/>
                        </a:spcAft>
                      </a:pPr>
                      <a:r>
                        <a:rPr lang="es-CL" sz="1400" b="1">
                          <a:solidFill>
                            <a:srgbClr val="FFFFFF"/>
                          </a:solidFill>
                          <a:effectLst/>
                        </a:rPr>
                        <a:t>● Ambiguo</a:t>
                      </a:r>
                      <a:br>
                        <a:rPr lang="es-CL" sz="1400" b="1">
                          <a:solidFill>
                            <a:srgbClr val="FFFFFF"/>
                          </a:solidFill>
                          <a:effectLst/>
                        </a:rPr>
                      </a:br>
                      <a:r>
                        <a:rPr lang="es-CL" sz="1400" b="1">
                          <a:solidFill>
                            <a:srgbClr val="FFFFFF"/>
                          </a:solidFill>
                          <a:effectLst/>
                        </a:rPr>
                        <a:t>Gr=8</a:t>
                      </a:r>
                      <a:endParaRPr lang="es-CL" sz="1400" b="1">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ctr">
                        <a:lnSpc>
                          <a:spcPct val="107000"/>
                        </a:lnSpc>
                        <a:spcAft>
                          <a:spcPts val="800"/>
                        </a:spcAft>
                      </a:pPr>
                      <a:r>
                        <a:rPr lang="es-CL" sz="1400">
                          <a:solidFill>
                            <a:schemeClr val="tx1">
                              <a:lumMod val="85000"/>
                              <a:lumOff val="15000"/>
                            </a:schemeClr>
                          </a:solidFill>
                          <a:effectLst/>
                        </a:rPr>
                        <a:t>9,7%</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7000"/>
                        </a:lnSpc>
                        <a:spcAft>
                          <a:spcPts val="800"/>
                        </a:spcAft>
                      </a:pPr>
                      <a:r>
                        <a:rPr lang="es-CL" sz="1400">
                          <a:solidFill>
                            <a:schemeClr val="tx1">
                              <a:lumMod val="85000"/>
                              <a:lumOff val="15000"/>
                            </a:schemeClr>
                          </a:solidFill>
                          <a:effectLst/>
                        </a:rPr>
                        <a:t>22,2%</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7000"/>
                        </a:lnSpc>
                        <a:spcAft>
                          <a:spcPts val="800"/>
                        </a:spcAft>
                      </a:pPr>
                      <a:r>
                        <a:rPr lang="es-CL" sz="1400">
                          <a:solidFill>
                            <a:schemeClr val="tx1">
                              <a:lumMod val="85000"/>
                              <a:lumOff val="15000"/>
                            </a:schemeClr>
                          </a:solidFill>
                          <a:effectLst/>
                        </a:rPr>
                        <a:t>15,0%</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pPr algn="ctr">
                        <a:lnSpc>
                          <a:spcPct val="107000"/>
                        </a:lnSpc>
                        <a:spcAft>
                          <a:spcPts val="800"/>
                        </a:spcAft>
                      </a:pPr>
                      <a:r>
                        <a:rPr lang="es-CL" sz="1400">
                          <a:solidFill>
                            <a:schemeClr val="tx1">
                              <a:lumMod val="85000"/>
                              <a:lumOff val="15000"/>
                            </a:schemeClr>
                          </a:solidFill>
                          <a:effectLst/>
                        </a:rPr>
                        <a:t>13,3%</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167749613"/>
                  </a:ext>
                </a:extLst>
              </a:tr>
              <a:tr h="932785">
                <a:tc>
                  <a:txBody>
                    <a:bodyPr/>
                    <a:lstStyle/>
                    <a:p>
                      <a:pPr>
                        <a:lnSpc>
                          <a:spcPct val="107000"/>
                        </a:lnSpc>
                        <a:spcAft>
                          <a:spcPts val="800"/>
                        </a:spcAft>
                      </a:pPr>
                      <a:r>
                        <a:rPr lang="es-CL" sz="1400" b="1">
                          <a:solidFill>
                            <a:srgbClr val="FFFFFF"/>
                          </a:solidFill>
                          <a:effectLst/>
                        </a:rPr>
                        <a:t>● Caso a caso</a:t>
                      </a:r>
                      <a:br>
                        <a:rPr lang="es-CL" sz="1400" b="1">
                          <a:solidFill>
                            <a:srgbClr val="FFFFFF"/>
                          </a:solidFill>
                          <a:effectLst/>
                        </a:rPr>
                      </a:br>
                      <a:r>
                        <a:rPr lang="es-CL" sz="1400" b="1">
                          <a:solidFill>
                            <a:srgbClr val="FFFFFF"/>
                          </a:solidFill>
                          <a:effectLst/>
                        </a:rPr>
                        <a:t>Gr=9</a:t>
                      </a:r>
                      <a:endParaRPr lang="es-CL" sz="1400" b="1">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pPr algn="ctr">
                        <a:lnSpc>
                          <a:spcPct val="107000"/>
                        </a:lnSpc>
                        <a:spcAft>
                          <a:spcPts val="800"/>
                        </a:spcAft>
                      </a:pPr>
                      <a:r>
                        <a:rPr lang="es-CL" sz="1400">
                          <a:solidFill>
                            <a:schemeClr val="tx1">
                              <a:lumMod val="85000"/>
                              <a:lumOff val="15000"/>
                            </a:schemeClr>
                          </a:solidFill>
                          <a:effectLst/>
                        </a:rPr>
                        <a:t>9,7%</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7000"/>
                        </a:lnSpc>
                        <a:spcAft>
                          <a:spcPts val="800"/>
                        </a:spcAft>
                      </a:pPr>
                      <a:r>
                        <a:rPr lang="es-CL" sz="1400">
                          <a:solidFill>
                            <a:schemeClr val="tx1">
                              <a:lumMod val="85000"/>
                              <a:lumOff val="15000"/>
                            </a:schemeClr>
                          </a:solidFill>
                          <a:effectLst/>
                        </a:rPr>
                        <a:t>11,1%</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7000"/>
                        </a:lnSpc>
                        <a:spcAft>
                          <a:spcPts val="800"/>
                        </a:spcAft>
                      </a:pPr>
                      <a:r>
                        <a:rPr lang="es-CL" sz="1400">
                          <a:solidFill>
                            <a:schemeClr val="tx1">
                              <a:lumMod val="85000"/>
                              <a:lumOff val="15000"/>
                            </a:schemeClr>
                          </a:solidFill>
                          <a:effectLst/>
                        </a:rPr>
                        <a:t>25,0%</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pPr algn="ctr">
                        <a:lnSpc>
                          <a:spcPct val="107000"/>
                        </a:lnSpc>
                        <a:spcAft>
                          <a:spcPts val="800"/>
                        </a:spcAft>
                      </a:pPr>
                      <a:r>
                        <a:rPr lang="es-CL" sz="1400">
                          <a:solidFill>
                            <a:schemeClr val="tx1">
                              <a:lumMod val="85000"/>
                              <a:lumOff val="15000"/>
                            </a:schemeClr>
                          </a:solidFill>
                          <a:effectLst/>
                        </a:rPr>
                        <a:t>15,0%</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371191131"/>
                  </a:ext>
                </a:extLst>
              </a:tr>
              <a:tr h="932785">
                <a:tc>
                  <a:txBody>
                    <a:bodyPr/>
                    <a:lstStyle/>
                    <a:p>
                      <a:pPr>
                        <a:lnSpc>
                          <a:spcPct val="107000"/>
                        </a:lnSpc>
                        <a:spcAft>
                          <a:spcPts val="800"/>
                        </a:spcAft>
                      </a:pPr>
                      <a:r>
                        <a:rPr lang="es-CL" sz="1400" b="1">
                          <a:solidFill>
                            <a:srgbClr val="FFFFFF"/>
                          </a:solidFill>
                          <a:effectLst/>
                        </a:rPr>
                        <a:t>● En contra</a:t>
                      </a:r>
                      <a:br>
                        <a:rPr lang="es-CL" sz="1400" b="1">
                          <a:solidFill>
                            <a:srgbClr val="FFFFFF"/>
                          </a:solidFill>
                          <a:effectLst/>
                        </a:rPr>
                      </a:br>
                      <a:r>
                        <a:rPr lang="es-CL" sz="1400" b="1">
                          <a:solidFill>
                            <a:srgbClr val="FFFFFF"/>
                          </a:solidFill>
                          <a:effectLst/>
                        </a:rPr>
                        <a:t>Gr=19</a:t>
                      </a:r>
                      <a:endParaRPr lang="es-CL" sz="1400" b="1">
                        <a:solidFill>
                          <a:srgbClr val="FFFFFF"/>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pPr algn="ctr">
                        <a:lnSpc>
                          <a:spcPct val="107000"/>
                        </a:lnSpc>
                        <a:spcAft>
                          <a:spcPts val="800"/>
                        </a:spcAft>
                      </a:pPr>
                      <a:r>
                        <a:rPr lang="es-CL" sz="1400">
                          <a:solidFill>
                            <a:schemeClr val="tx1">
                              <a:lumMod val="85000"/>
                              <a:lumOff val="15000"/>
                            </a:schemeClr>
                          </a:solidFill>
                          <a:effectLst/>
                        </a:rPr>
                        <a:t>35,5%</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07000"/>
                        </a:lnSpc>
                        <a:spcAft>
                          <a:spcPts val="800"/>
                        </a:spcAft>
                      </a:pPr>
                      <a:r>
                        <a:rPr lang="es-CL" sz="1400">
                          <a:solidFill>
                            <a:schemeClr val="tx1">
                              <a:lumMod val="85000"/>
                              <a:lumOff val="15000"/>
                            </a:schemeClr>
                          </a:solidFill>
                          <a:effectLst/>
                        </a:rPr>
                        <a:t>22,2%</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07000"/>
                        </a:lnSpc>
                        <a:spcAft>
                          <a:spcPts val="800"/>
                        </a:spcAft>
                      </a:pPr>
                      <a:r>
                        <a:rPr lang="es-CL" sz="1400">
                          <a:solidFill>
                            <a:schemeClr val="tx1">
                              <a:lumMod val="85000"/>
                              <a:lumOff val="15000"/>
                            </a:schemeClr>
                          </a:solidFill>
                          <a:effectLst/>
                        </a:rPr>
                        <a:t>30,0%</a:t>
                      </a:r>
                      <a:endParaRPr lang="es-CL" sz="140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pPr algn="ctr">
                        <a:lnSpc>
                          <a:spcPct val="107000"/>
                        </a:lnSpc>
                        <a:spcAft>
                          <a:spcPts val="800"/>
                        </a:spcAft>
                      </a:pPr>
                      <a:r>
                        <a:rPr lang="es-CL" sz="1400" dirty="0">
                          <a:solidFill>
                            <a:schemeClr val="tx1">
                              <a:lumMod val="85000"/>
                              <a:lumOff val="15000"/>
                            </a:schemeClr>
                          </a:solidFill>
                          <a:effectLst/>
                        </a:rPr>
                        <a:t>31,7%</a:t>
                      </a:r>
                      <a:endParaRPr lang="es-CL" sz="1400" dirty="0">
                        <a:solidFill>
                          <a:schemeClr val="tx1">
                            <a:lumMod val="85000"/>
                            <a:lumOff val="15000"/>
                          </a:schemeClr>
                        </a:solidFill>
                        <a:effectLst/>
                        <a:latin typeface="Calibri" panose="020F0502020204030204" pitchFamily="34" charset="0"/>
                        <a:ea typeface="Calibri" panose="020F0502020204030204" pitchFamily="34" charset="0"/>
                        <a:cs typeface="Arial" panose="020B0604020202020204" pitchFamily="34" charset="0"/>
                      </a:endParaRPr>
                    </a:p>
                  </a:txBody>
                  <a:tcPr marL="197357" marR="118414" marT="118414" marB="118414">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4280025812"/>
                  </a:ext>
                </a:extLst>
              </a:tr>
            </a:tbl>
          </a:graphicData>
        </a:graphic>
      </p:graphicFrame>
      <p:sp>
        <p:nvSpPr>
          <p:cNvPr id="8" name="CuadroTexto 7">
            <a:extLst>
              <a:ext uri="{FF2B5EF4-FFF2-40B4-BE49-F238E27FC236}">
                <a16:creationId xmlns:a16="http://schemas.microsoft.com/office/drawing/2014/main" id="{EE08B4A2-2AA6-06C9-E633-5AA6C20EBBE6}"/>
              </a:ext>
            </a:extLst>
          </p:cNvPr>
          <p:cNvSpPr txBox="1"/>
          <p:nvPr/>
        </p:nvSpPr>
        <p:spPr>
          <a:xfrm>
            <a:off x="4694831" y="316523"/>
            <a:ext cx="7287620" cy="1354217"/>
          </a:xfrm>
          <a:prstGeom prst="rect">
            <a:avLst/>
          </a:prstGeom>
          <a:noFill/>
        </p:spPr>
        <p:txBody>
          <a:bodyPr wrap="square" rtlCol="0">
            <a:spAutoFit/>
          </a:bodyPr>
          <a:lstStyle/>
          <a:p>
            <a:pPr algn="ctr"/>
            <a:r>
              <a:rPr lang="es-CL" sz="1600" dirty="0"/>
              <a:t>Tabla 5: Distribución de opiniones sobre la posibilidad de entregar beneficios a los responsables de las violaciones a los derechos humanos a cambio de información fidedigna sobre el paradero o destino final de las víctimas (Porcentaje de la frecuencia relativa por columna)</a:t>
            </a:r>
          </a:p>
          <a:p>
            <a:endParaRPr lang="es-CL" dirty="0"/>
          </a:p>
        </p:txBody>
      </p:sp>
    </p:spTree>
    <p:extLst>
      <p:ext uri="{BB962C8B-B14F-4D97-AF65-F5344CB8AC3E}">
        <p14:creationId xmlns:p14="http://schemas.microsoft.com/office/powerpoint/2010/main" val="3957246809"/>
      </p:ext>
    </p:extLst>
  </p:cSld>
  <p:clrMapOvr>
    <a:masterClrMapping/>
  </p:clrMapOvr>
</p:sld>
</file>

<file path=ppt/theme/theme1.xml><?xml version="1.0" encoding="utf-8"?>
<a:theme xmlns:a="http://schemas.openxmlformats.org/drawingml/2006/main" name="PrismaticVTI">
  <a:themeElements>
    <a:clrScheme name="AnalogousFromRegularSeedRightStep">
      <a:dk1>
        <a:srgbClr val="000000"/>
      </a:dk1>
      <a:lt1>
        <a:srgbClr val="FFFFFF"/>
      </a:lt1>
      <a:dk2>
        <a:srgbClr val="412D24"/>
      </a:dk2>
      <a:lt2>
        <a:srgbClr val="E2E8E7"/>
      </a:lt2>
      <a:accent1>
        <a:srgbClr val="E72941"/>
      </a:accent1>
      <a:accent2>
        <a:srgbClr val="D54F17"/>
      </a:accent2>
      <a:accent3>
        <a:srgbClr val="CD9C24"/>
      </a:accent3>
      <a:accent4>
        <a:srgbClr val="9AAD13"/>
      </a:accent4>
      <a:accent5>
        <a:srgbClr val="66B721"/>
      </a:accent5>
      <a:accent6>
        <a:srgbClr val="1BBD15"/>
      </a:accent6>
      <a:hlink>
        <a:srgbClr val="309286"/>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296</TotalTime>
  <Words>3150</Words>
  <Application>Microsoft Macintosh PowerPoint</Application>
  <PresentationFormat>Panorámica</PresentationFormat>
  <Paragraphs>168</Paragraphs>
  <Slides>34</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34</vt:i4>
      </vt:variant>
    </vt:vector>
  </HeadingPairs>
  <TitlesOfParts>
    <vt:vector size="40" baseType="lpstr">
      <vt:lpstr>Aharoni</vt:lpstr>
      <vt:lpstr>Arial</vt:lpstr>
      <vt:lpstr>Avenir Next LT Pro</vt:lpstr>
      <vt:lpstr>Calibri</vt:lpstr>
      <vt:lpstr>Inter</vt:lpstr>
      <vt:lpstr>PrismaticVTI</vt:lpstr>
      <vt:lpstr>CODIFICACIÓN Y CATEGORIZACIÓN EN ATLAS TI</vt:lpstr>
      <vt:lpstr>En esta clase veremos:</vt:lpstr>
      <vt:lpstr>Técnicas de codificación en Atlas.Ti</vt:lpstr>
      <vt:lpstr>Datos cualitativos</vt:lpstr>
      <vt:lpstr>Codificación de datos cualitativos</vt:lpstr>
      <vt:lpstr>¿Qué es un código?</vt:lpstr>
      <vt:lpstr>¿Qué es un código?</vt:lpstr>
      <vt:lpstr>Aplicación de códigos</vt:lpstr>
      <vt:lpstr>Análisis de código</vt:lpstr>
      <vt:lpstr>Análisis de código</vt:lpstr>
      <vt:lpstr>Métodos de codificación</vt:lpstr>
      <vt:lpstr>Codificación inductiva</vt:lpstr>
      <vt:lpstr>Codificación deductiva</vt:lpstr>
      <vt:lpstr>Codificación temática</vt:lpstr>
      <vt:lpstr>Codificación de proceso</vt:lpstr>
      <vt:lpstr>Codificación estructural</vt:lpstr>
      <vt:lpstr>Codificación longitudinal</vt:lpstr>
      <vt:lpstr>Creación y gestión de códigos en Atlas Ti</vt:lpstr>
      <vt:lpstr>Formas de codificar en Atlas.Ti</vt:lpstr>
      <vt:lpstr>Codificación manual</vt:lpstr>
      <vt:lpstr>Codificación in vivo</vt:lpstr>
      <vt:lpstr>Gestor de códigos</vt:lpstr>
      <vt:lpstr>Codificación automática</vt:lpstr>
      <vt:lpstr>Codificación de IA</vt:lpstr>
      <vt:lpstr>Análisis de sentimientos</vt:lpstr>
      <vt:lpstr>Minería de opinión</vt:lpstr>
      <vt:lpstr>Categorización y agrupamiento de códigos</vt:lpstr>
      <vt:lpstr>Marco de codificación</vt:lpstr>
      <vt:lpstr>Marco de codificación</vt:lpstr>
      <vt:lpstr>Ejemplo: Desarrollo de políticas</vt:lpstr>
      <vt:lpstr>Ejemplo: Desarrollo de políticas</vt:lpstr>
      <vt:lpstr>Ventajas de utilizar un marco de codificación</vt:lpstr>
      <vt:lpstr>Algunas desventajas del marco de codificación </vt:lpstr>
      <vt:lpstr>Fin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CODIFICACIÓN Y CATEGORIZACIÓN EN ATLAS TI</dc:title>
  <dc:creator>Mauricio  Carrasco Nuñez</dc:creator>
  <cp:lastModifiedBy>Mauricio  Carrasco Nuñez</cp:lastModifiedBy>
  <cp:revision>2</cp:revision>
  <dcterms:created xsi:type="dcterms:W3CDTF">2024-01-16T01:56:59Z</dcterms:created>
  <dcterms:modified xsi:type="dcterms:W3CDTF">2024-01-16T14:24:24Z</dcterms:modified>
</cp:coreProperties>
</file>